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tiff" ContentType="image/tiff"/>
  <Default Extension="jpeg" ContentType="image/jpeg"/>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 id="2147483669" r:id="rId4"/>
  </p:sldMasterIdLst>
  <p:notesMasterIdLst>
    <p:notesMasterId r:id="rId50"/>
  </p:notesMasterIdLst>
  <p:sldIdLst>
    <p:sldId id="256" r:id="rId5"/>
    <p:sldId id="257" r:id="rId6"/>
    <p:sldId id="291" r:id="rId7"/>
    <p:sldId id="293" r:id="rId8"/>
    <p:sldId id="258" r:id="rId9"/>
    <p:sldId id="271" r:id="rId10"/>
    <p:sldId id="268" r:id="rId11"/>
    <p:sldId id="269" r:id="rId12"/>
    <p:sldId id="276" r:id="rId13"/>
    <p:sldId id="277" r:id="rId14"/>
    <p:sldId id="270" r:id="rId15"/>
    <p:sldId id="272" r:id="rId16"/>
    <p:sldId id="273" r:id="rId17"/>
    <p:sldId id="274" r:id="rId18"/>
    <p:sldId id="282" r:id="rId19"/>
    <p:sldId id="283" r:id="rId20"/>
    <p:sldId id="275" r:id="rId21"/>
    <p:sldId id="278" r:id="rId22"/>
    <p:sldId id="279" r:id="rId23"/>
    <p:sldId id="292" r:id="rId24"/>
    <p:sldId id="280" r:id="rId25"/>
    <p:sldId id="281" r:id="rId26"/>
    <p:sldId id="259" r:id="rId27"/>
    <p:sldId id="284" r:id="rId28"/>
    <p:sldId id="285" r:id="rId29"/>
    <p:sldId id="286" r:id="rId30"/>
    <p:sldId id="287" r:id="rId31"/>
    <p:sldId id="288" r:id="rId32"/>
    <p:sldId id="289" r:id="rId33"/>
    <p:sldId id="290" r:id="rId34"/>
    <p:sldId id="260" r:id="rId35"/>
    <p:sldId id="294" r:id="rId36"/>
    <p:sldId id="295" r:id="rId37"/>
    <p:sldId id="296" r:id="rId38"/>
    <p:sldId id="299" r:id="rId39"/>
    <p:sldId id="297" r:id="rId40"/>
    <p:sldId id="298" r:id="rId41"/>
    <p:sldId id="300" r:id="rId42"/>
    <p:sldId id="303" r:id="rId43"/>
    <p:sldId id="304" r:id="rId44"/>
    <p:sldId id="301" r:id="rId45"/>
    <p:sldId id="305" r:id="rId46"/>
    <p:sldId id="306" r:id="rId47"/>
    <p:sldId id="307"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showGuides="1">
      <p:cViewPr varScale="1">
        <p:scale>
          <a:sx n="91" d="100"/>
          <a:sy n="91" d="100"/>
        </p:scale>
        <p:origin x="744" y="192"/>
      </p:cViewPr>
      <p:guideLst>
        <p:guide orient="horz" pos="2136"/>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 Id="rId3"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 Id="rId3"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18A26-4FCB-4402-B196-4F0E37675BF6}"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en-US"/>
        </a:p>
      </dgm:t>
    </dgm:pt>
    <dgm:pt modelId="{1FA18CE2-673B-4133-9DD3-F7A5FCF5D117}">
      <dgm:prSet phldrT="[Text]"/>
      <dgm:spPr/>
      <dgm:t>
        <a:bodyPr/>
        <a:lstStyle/>
        <a:p>
          <a:r>
            <a:rPr lang="en-US" b="1" dirty="0" smtClean="0">
              <a:solidFill>
                <a:schemeClr val="tx1"/>
              </a:solidFill>
            </a:rPr>
            <a:t>Approaches must demonstrate current and future social, behavioral, economic, health, and environmental impacts. </a:t>
          </a:r>
          <a:endParaRPr lang="en-US" b="1" dirty="0">
            <a:solidFill>
              <a:schemeClr val="tx1"/>
            </a:solidFill>
          </a:endParaRPr>
        </a:p>
      </dgm:t>
    </dgm:pt>
    <dgm:pt modelId="{F6B6FDF2-5B36-499E-9190-C200988550AE}" type="parTrans" cxnId="{792F460C-6AE4-4C37-8B13-1C452075123C}">
      <dgm:prSet/>
      <dgm:spPr/>
      <dgm:t>
        <a:bodyPr/>
        <a:lstStyle/>
        <a:p>
          <a:endParaRPr lang="en-US"/>
        </a:p>
      </dgm:t>
    </dgm:pt>
    <dgm:pt modelId="{498E8299-467D-4FED-BC4D-6D2ACD4B0F4B}" type="sibTrans" cxnId="{792F460C-6AE4-4C37-8B13-1C452075123C}">
      <dgm:prSet/>
      <dgm:spPr/>
      <dgm:t>
        <a:bodyPr/>
        <a:lstStyle/>
        <a:p>
          <a:endParaRPr lang="en-US"/>
        </a:p>
      </dgm:t>
    </dgm:pt>
    <dgm:pt modelId="{6311041B-35A1-436E-B5CC-0C69EE86FBE8}">
      <dgm:prSet phldrT="[Text]"/>
      <dgm:spPr/>
      <dgm:t>
        <a:bodyPr/>
        <a:lstStyle/>
        <a:p>
          <a:r>
            <a:rPr lang="en-US" dirty="0" smtClean="0">
              <a:solidFill>
                <a:schemeClr val="tx1"/>
              </a:solidFill>
            </a:rPr>
            <a:t>Outcomes of work being proposed must result in societal benefits, including promotion of rural prosperity and enhancement of quality of life for those involved in food and agricultural value chains from production to </a:t>
          </a:r>
          <a:r>
            <a:rPr lang="en-US" u="sng" dirty="0" smtClean="0">
              <a:solidFill>
                <a:schemeClr val="tx1"/>
              </a:solidFill>
            </a:rPr>
            <a:t>utilization</a:t>
          </a:r>
          <a:r>
            <a:rPr lang="en-US" dirty="0" smtClean="0">
              <a:solidFill>
                <a:schemeClr val="tx1"/>
              </a:solidFill>
            </a:rPr>
            <a:t> and </a:t>
          </a:r>
          <a:r>
            <a:rPr lang="en-US" u="sng" dirty="0" smtClean="0">
              <a:solidFill>
                <a:schemeClr val="tx1"/>
              </a:solidFill>
            </a:rPr>
            <a:t>consumption</a:t>
          </a:r>
          <a:r>
            <a:rPr lang="en-US" dirty="0" smtClean="0">
              <a:solidFill>
                <a:schemeClr val="tx1"/>
              </a:solidFill>
            </a:rPr>
            <a:t>.</a:t>
          </a:r>
          <a:endParaRPr lang="en-US" dirty="0">
            <a:solidFill>
              <a:schemeClr val="tx1"/>
            </a:solidFill>
          </a:endParaRPr>
        </a:p>
      </dgm:t>
    </dgm:pt>
    <dgm:pt modelId="{C5AF920D-AC3F-4350-A6CD-E234255F1640}" type="parTrans" cxnId="{12AD148A-CFBD-458F-AA61-4E0434D5D92A}">
      <dgm:prSet/>
      <dgm:spPr/>
      <dgm:t>
        <a:bodyPr/>
        <a:lstStyle/>
        <a:p>
          <a:endParaRPr lang="en-US"/>
        </a:p>
      </dgm:t>
    </dgm:pt>
    <dgm:pt modelId="{85F15917-269D-45C0-A36D-DDD30B395734}" type="sibTrans" cxnId="{12AD148A-CFBD-458F-AA61-4E0434D5D92A}">
      <dgm:prSet/>
      <dgm:spPr/>
      <dgm:t>
        <a:bodyPr/>
        <a:lstStyle/>
        <a:p>
          <a:endParaRPr lang="en-US"/>
        </a:p>
      </dgm:t>
    </dgm:pt>
    <dgm:pt modelId="{0B00DB04-9BB6-4D38-BBDC-4CE0A54BD449}">
      <dgm:prSet phldrT="[Text]"/>
      <dgm:spPr/>
      <dgm:t>
        <a:bodyPr/>
        <a:lstStyle/>
        <a:p>
          <a:r>
            <a:rPr lang="en-US" b="1" dirty="0" smtClean="0">
              <a:solidFill>
                <a:schemeClr val="tx1"/>
              </a:solidFill>
            </a:rPr>
            <a:t>Applied research, education, and extension integrated projects to address food and agricultural sciences in the following 2014 Farm Bill priority areas: </a:t>
          </a:r>
          <a:endParaRPr lang="en-US" b="1" dirty="0">
            <a:solidFill>
              <a:schemeClr val="tx1"/>
            </a:solidFill>
          </a:endParaRPr>
        </a:p>
      </dgm:t>
    </dgm:pt>
    <dgm:pt modelId="{E9E75D5F-A39A-4DE4-B67C-25A04E63D34D}" type="parTrans" cxnId="{8866EF37-6119-4732-8394-E65AD70781AD}">
      <dgm:prSet/>
      <dgm:spPr/>
      <dgm:t>
        <a:bodyPr/>
        <a:lstStyle/>
        <a:p>
          <a:endParaRPr lang="en-US"/>
        </a:p>
      </dgm:t>
    </dgm:pt>
    <dgm:pt modelId="{A59B992E-E7BB-46E8-AC9D-1BB40C21E051}" type="sibTrans" cxnId="{8866EF37-6119-4732-8394-E65AD70781AD}">
      <dgm:prSet/>
      <dgm:spPr/>
      <dgm:t>
        <a:bodyPr/>
        <a:lstStyle/>
        <a:p>
          <a:endParaRPr lang="en-US"/>
        </a:p>
      </dgm:t>
    </dgm:pt>
    <dgm:pt modelId="{4025A069-5D95-4C62-B0D0-AAEEA2EA362D}">
      <dgm:prSet phldrT="[Text]"/>
      <dgm:spPr/>
      <dgm:t>
        <a:bodyPr/>
        <a:lstStyle/>
        <a:p>
          <a:r>
            <a:rPr lang="en-US" dirty="0" smtClean="0">
              <a:solidFill>
                <a:schemeClr val="tx1"/>
              </a:solidFill>
            </a:rPr>
            <a:t>3. </a:t>
          </a:r>
          <a:r>
            <a:rPr lang="en-US" u="sng" dirty="0" smtClean="0">
              <a:solidFill>
                <a:schemeClr val="tx1"/>
              </a:solidFill>
            </a:rPr>
            <a:t>Food safety, nutrition, and health</a:t>
          </a:r>
          <a:endParaRPr lang="en-US" u="sng" dirty="0">
            <a:solidFill>
              <a:schemeClr val="tx1"/>
            </a:solidFill>
          </a:endParaRPr>
        </a:p>
      </dgm:t>
    </dgm:pt>
    <dgm:pt modelId="{0E8F8493-4EEA-44A1-BED7-A41333197657}" type="parTrans" cxnId="{867A5A5A-5946-403E-907D-902D24481748}">
      <dgm:prSet/>
      <dgm:spPr/>
      <dgm:t>
        <a:bodyPr/>
        <a:lstStyle/>
        <a:p>
          <a:endParaRPr lang="en-US"/>
        </a:p>
      </dgm:t>
    </dgm:pt>
    <dgm:pt modelId="{FAF62F49-FEF9-4AEC-945F-6AD20D107B94}" type="sibTrans" cxnId="{867A5A5A-5946-403E-907D-902D24481748}">
      <dgm:prSet/>
      <dgm:spPr/>
      <dgm:t>
        <a:bodyPr/>
        <a:lstStyle/>
        <a:p>
          <a:endParaRPr lang="en-US"/>
        </a:p>
      </dgm:t>
    </dgm:pt>
    <dgm:pt modelId="{BF860B31-6F90-493A-BBD4-7E49CAD4241C}">
      <dgm:prSet phldrT="[Text]"/>
      <dgm:spPr/>
      <dgm:t>
        <a:bodyPr/>
        <a:lstStyle/>
        <a:p>
          <a:r>
            <a:rPr lang="en-US" b="1" dirty="0" smtClean="0">
              <a:solidFill>
                <a:schemeClr val="tx1"/>
              </a:solidFill>
            </a:rPr>
            <a:t>The purpose is to support research, education, and extension work by awarding grants to solve key problems of local, regional, national, and global importance in sustaining conventional, organic, and urban agricultural systems. </a:t>
          </a:r>
          <a:endParaRPr lang="en-US" b="1" dirty="0">
            <a:solidFill>
              <a:schemeClr val="tx1"/>
            </a:solidFill>
          </a:endParaRPr>
        </a:p>
      </dgm:t>
    </dgm:pt>
    <dgm:pt modelId="{D732CE75-532F-4E63-81AB-E2F7FCC1EB6F}" type="parTrans" cxnId="{BFB3DB6E-D4D4-475D-8FAF-C1353F7387F1}">
      <dgm:prSet/>
      <dgm:spPr/>
      <dgm:t>
        <a:bodyPr/>
        <a:lstStyle/>
        <a:p>
          <a:endParaRPr lang="en-US"/>
        </a:p>
      </dgm:t>
    </dgm:pt>
    <dgm:pt modelId="{472ED912-3F36-4FC6-8C89-201ABFB99A1A}" type="sibTrans" cxnId="{BFB3DB6E-D4D4-475D-8FAF-C1353F7387F1}">
      <dgm:prSet/>
      <dgm:spPr/>
      <dgm:t>
        <a:bodyPr/>
        <a:lstStyle/>
        <a:p>
          <a:endParaRPr lang="en-US"/>
        </a:p>
      </dgm:t>
    </dgm:pt>
    <dgm:pt modelId="{C39B1063-2F40-48A4-8364-27A6739DC0C5}">
      <dgm:prSet phldrT="[Text]"/>
      <dgm:spPr/>
      <dgm:t>
        <a:bodyPr/>
        <a:lstStyle/>
        <a:p>
          <a:r>
            <a:rPr lang="en-US" dirty="0" smtClean="0">
              <a:solidFill>
                <a:schemeClr val="tx1"/>
              </a:solidFill>
            </a:rPr>
            <a:t>These include farm efficiency, profitability and sustainability, ranching, bioenergy, forestry, aquaculture, </a:t>
          </a:r>
          <a:r>
            <a:rPr lang="en-US" u="sng" dirty="0" smtClean="0">
              <a:solidFill>
                <a:schemeClr val="tx1"/>
              </a:solidFill>
            </a:rPr>
            <a:t>rural communities and entrepreneurship</a:t>
          </a:r>
          <a:r>
            <a:rPr lang="en-US" dirty="0" smtClean="0">
              <a:solidFill>
                <a:schemeClr val="tx1"/>
              </a:solidFill>
            </a:rPr>
            <a:t>, </a:t>
          </a:r>
          <a:r>
            <a:rPr lang="en-US" u="sng" dirty="0" smtClean="0">
              <a:solidFill>
                <a:schemeClr val="tx1"/>
              </a:solidFill>
            </a:rPr>
            <a:t>human nutrition</a:t>
          </a:r>
          <a:r>
            <a:rPr lang="en-US" dirty="0" smtClean="0">
              <a:solidFill>
                <a:schemeClr val="tx1"/>
              </a:solidFill>
            </a:rPr>
            <a:t>, mitigating impacts of biotic and abiotic constraints on food production, </a:t>
          </a:r>
          <a:r>
            <a:rPr lang="en-US" u="sng" dirty="0" smtClean="0">
              <a:solidFill>
                <a:schemeClr val="tx1"/>
              </a:solidFill>
            </a:rPr>
            <a:t>food safety</a:t>
          </a:r>
          <a:r>
            <a:rPr lang="en-US" dirty="0" smtClean="0">
              <a:solidFill>
                <a:schemeClr val="tx1"/>
              </a:solidFill>
            </a:rPr>
            <a:t>, </a:t>
          </a:r>
          <a:r>
            <a:rPr lang="en-US" u="sng" dirty="0" smtClean="0">
              <a:solidFill>
                <a:schemeClr val="tx1"/>
              </a:solidFill>
            </a:rPr>
            <a:t>mitigating food waste and food loss</a:t>
          </a:r>
          <a:r>
            <a:rPr lang="en-US" dirty="0" smtClean="0">
              <a:solidFill>
                <a:schemeClr val="tx1"/>
              </a:solidFill>
            </a:rPr>
            <a:t>, physical and social sciences, home economics and rural human ecology, biotechnology, and classical breeding. </a:t>
          </a:r>
          <a:endParaRPr lang="en-US" dirty="0">
            <a:solidFill>
              <a:schemeClr val="tx1"/>
            </a:solidFill>
          </a:endParaRPr>
        </a:p>
      </dgm:t>
    </dgm:pt>
    <dgm:pt modelId="{A72FDFF2-9E67-464E-9A6D-DB772A1DBFB8}" type="parTrans" cxnId="{E0498B02-171B-46A3-87CC-D601AD23DFE4}">
      <dgm:prSet/>
      <dgm:spPr/>
      <dgm:t>
        <a:bodyPr/>
        <a:lstStyle/>
        <a:p>
          <a:endParaRPr lang="en-US"/>
        </a:p>
      </dgm:t>
    </dgm:pt>
    <dgm:pt modelId="{F9BC63B1-47AF-4724-B67C-A183C64A90F5}" type="sibTrans" cxnId="{E0498B02-171B-46A3-87CC-D601AD23DFE4}">
      <dgm:prSet/>
      <dgm:spPr/>
      <dgm:t>
        <a:bodyPr/>
        <a:lstStyle/>
        <a:p>
          <a:endParaRPr lang="en-US"/>
        </a:p>
      </dgm:t>
    </dgm:pt>
    <dgm:pt modelId="{C9A67578-9A45-4352-BFCB-80CAE166DA3F}" type="pres">
      <dgm:prSet presAssocID="{A0E18A26-4FCB-4402-B196-4F0E37675BF6}" presName="linear" presStyleCnt="0">
        <dgm:presLayoutVars>
          <dgm:dir/>
          <dgm:resizeHandles val="exact"/>
        </dgm:presLayoutVars>
      </dgm:prSet>
      <dgm:spPr/>
      <dgm:t>
        <a:bodyPr/>
        <a:lstStyle/>
        <a:p>
          <a:endParaRPr lang="en-US"/>
        </a:p>
      </dgm:t>
    </dgm:pt>
    <dgm:pt modelId="{2C782BAA-8235-4869-8C0C-B0FE93CE5B01}" type="pres">
      <dgm:prSet presAssocID="{1FA18CE2-673B-4133-9DD3-F7A5FCF5D117}" presName="comp" presStyleCnt="0"/>
      <dgm:spPr/>
      <dgm:t>
        <a:bodyPr/>
        <a:lstStyle/>
        <a:p>
          <a:endParaRPr lang="en-US"/>
        </a:p>
      </dgm:t>
    </dgm:pt>
    <dgm:pt modelId="{A1855AA0-752A-4A55-AEC7-B786840662C6}" type="pres">
      <dgm:prSet presAssocID="{1FA18CE2-673B-4133-9DD3-F7A5FCF5D117}" presName="box" presStyleLbl="node1" presStyleIdx="0" presStyleCnt="3"/>
      <dgm:spPr/>
      <dgm:t>
        <a:bodyPr/>
        <a:lstStyle/>
        <a:p>
          <a:endParaRPr lang="en-US"/>
        </a:p>
      </dgm:t>
    </dgm:pt>
    <dgm:pt modelId="{2E9FC718-044C-4A59-B6B8-2001059589B1}" type="pres">
      <dgm:prSet presAssocID="{1FA18CE2-673B-4133-9DD3-F7A5FCF5D11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6000" b="-86000"/>
          </a:stretch>
        </a:blipFill>
      </dgm:spPr>
      <dgm:t>
        <a:bodyPr/>
        <a:lstStyle/>
        <a:p>
          <a:endParaRPr lang="en-US"/>
        </a:p>
      </dgm:t>
    </dgm:pt>
    <dgm:pt modelId="{210B1311-3F92-417D-B391-CE9512A0BDB7}" type="pres">
      <dgm:prSet presAssocID="{1FA18CE2-673B-4133-9DD3-F7A5FCF5D117}" presName="text" presStyleLbl="node1" presStyleIdx="0" presStyleCnt="3">
        <dgm:presLayoutVars>
          <dgm:bulletEnabled val="1"/>
        </dgm:presLayoutVars>
      </dgm:prSet>
      <dgm:spPr/>
      <dgm:t>
        <a:bodyPr/>
        <a:lstStyle/>
        <a:p>
          <a:endParaRPr lang="en-US"/>
        </a:p>
      </dgm:t>
    </dgm:pt>
    <dgm:pt modelId="{F4762620-B25A-46D9-88A1-EC2B7BB84B36}" type="pres">
      <dgm:prSet presAssocID="{498E8299-467D-4FED-BC4D-6D2ACD4B0F4B}" presName="spacer" presStyleCnt="0"/>
      <dgm:spPr/>
      <dgm:t>
        <a:bodyPr/>
        <a:lstStyle/>
        <a:p>
          <a:endParaRPr lang="en-US"/>
        </a:p>
      </dgm:t>
    </dgm:pt>
    <dgm:pt modelId="{073A026E-A41A-45B0-ABA0-CF0F3914A2F5}" type="pres">
      <dgm:prSet presAssocID="{0B00DB04-9BB6-4D38-BBDC-4CE0A54BD449}" presName="comp" presStyleCnt="0"/>
      <dgm:spPr/>
      <dgm:t>
        <a:bodyPr/>
        <a:lstStyle/>
        <a:p>
          <a:endParaRPr lang="en-US"/>
        </a:p>
      </dgm:t>
    </dgm:pt>
    <dgm:pt modelId="{5F5689F2-C3D6-49D7-8317-A6D4E1021DB6}" type="pres">
      <dgm:prSet presAssocID="{0B00DB04-9BB6-4D38-BBDC-4CE0A54BD449}" presName="box" presStyleLbl="node1" presStyleIdx="1" presStyleCnt="3"/>
      <dgm:spPr/>
      <dgm:t>
        <a:bodyPr/>
        <a:lstStyle/>
        <a:p>
          <a:endParaRPr lang="en-US"/>
        </a:p>
      </dgm:t>
    </dgm:pt>
    <dgm:pt modelId="{EFB20EC4-8862-4FAF-AE79-B5DED4391E14}" type="pres">
      <dgm:prSet presAssocID="{0B00DB04-9BB6-4D38-BBDC-4CE0A54BD449}"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9B3358B-CBE9-4AFC-A022-4C29AE1198E3}" type="pres">
      <dgm:prSet presAssocID="{0B00DB04-9BB6-4D38-BBDC-4CE0A54BD449}" presName="text" presStyleLbl="node1" presStyleIdx="1" presStyleCnt="3">
        <dgm:presLayoutVars>
          <dgm:bulletEnabled val="1"/>
        </dgm:presLayoutVars>
      </dgm:prSet>
      <dgm:spPr/>
      <dgm:t>
        <a:bodyPr/>
        <a:lstStyle/>
        <a:p>
          <a:endParaRPr lang="en-US"/>
        </a:p>
      </dgm:t>
    </dgm:pt>
    <dgm:pt modelId="{0BF2D05C-F126-463D-89AE-647D8F0B7CCA}" type="pres">
      <dgm:prSet presAssocID="{A59B992E-E7BB-46E8-AC9D-1BB40C21E051}" presName="spacer" presStyleCnt="0"/>
      <dgm:spPr/>
      <dgm:t>
        <a:bodyPr/>
        <a:lstStyle/>
        <a:p>
          <a:endParaRPr lang="en-US"/>
        </a:p>
      </dgm:t>
    </dgm:pt>
    <dgm:pt modelId="{2A87A37C-8D36-46BE-BACB-A95E94113DBF}" type="pres">
      <dgm:prSet presAssocID="{BF860B31-6F90-493A-BBD4-7E49CAD4241C}" presName="comp" presStyleCnt="0"/>
      <dgm:spPr/>
      <dgm:t>
        <a:bodyPr/>
        <a:lstStyle/>
        <a:p>
          <a:endParaRPr lang="en-US"/>
        </a:p>
      </dgm:t>
    </dgm:pt>
    <dgm:pt modelId="{1D72D6CD-2E88-4838-A901-D5DA8329751D}" type="pres">
      <dgm:prSet presAssocID="{BF860B31-6F90-493A-BBD4-7E49CAD4241C}" presName="box" presStyleLbl="node1" presStyleIdx="2" presStyleCnt="3"/>
      <dgm:spPr/>
      <dgm:t>
        <a:bodyPr/>
        <a:lstStyle/>
        <a:p>
          <a:endParaRPr lang="en-US"/>
        </a:p>
      </dgm:t>
    </dgm:pt>
    <dgm:pt modelId="{01CB1064-0B69-401A-ADBB-2B2E16D5912A}" type="pres">
      <dgm:prSet presAssocID="{BF860B31-6F90-493A-BBD4-7E49CAD4241C}"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086FAFFB-6F79-4648-89A7-D005165682FB}" type="pres">
      <dgm:prSet presAssocID="{BF860B31-6F90-493A-BBD4-7E49CAD4241C}" presName="text" presStyleLbl="node1" presStyleIdx="2" presStyleCnt="3">
        <dgm:presLayoutVars>
          <dgm:bulletEnabled val="1"/>
        </dgm:presLayoutVars>
      </dgm:prSet>
      <dgm:spPr/>
      <dgm:t>
        <a:bodyPr/>
        <a:lstStyle/>
        <a:p>
          <a:endParaRPr lang="en-US"/>
        </a:p>
      </dgm:t>
    </dgm:pt>
  </dgm:ptLst>
  <dgm:cxnLst>
    <dgm:cxn modelId="{9BB76ED4-2F59-5443-A689-6638ABAE9083}" type="presOf" srcId="{1FA18CE2-673B-4133-9DD3-F7A5FCF5D117}" destId="{210B1311-3F92-417D-B391-CE9512A0BDB7}" srcOrd="1" destOrd="0" presId="urn:microsoft.com/office/officeart/2005/8/layout/vList4"/>
    <dgm:cxn modelId="{12AD148A-CFBD-458F-AA61-4E0434D5D92A}" srcId="{1FA18CE2-673B-4133-9DD3-F7A5FCF5D117}" destId="{6311041B-35A1-436E-B5CC-0C69EE86FBE8}" srcOrd="0" destOrd="0" parTransId="{C5AF920D-AC3F-4350-A6CD-E234255F1640}" sibTransId="{85F15917-269D-45C0-A36D-DDD30B395734}"/>
    <dgm:cxn modelId="{3FE7665E-70DA-3641-8A20-EC2F1D2322A3}" type="presOf" srcId="{C39B1063-2F40-48A4-8364-27A6739DC0C5}" destId="{1D72D6CD-2E88-4838-A901-D5DA8329751D}" srcOrd="0" destOrd="1" presId="urn:microsoft.com/office/officeart/2005/8/layout/vList4"/>
    <dgm:cxn modelId="{BD9A9123-2C72-5942-AF88-D67C42E05043}" type="presOf" srcId="{4025A069-5D95-4C62-B0D0-AAEEA2EA362D}" destId="{5F5689F2-C3D6-49D7-8317-A6D4E1021DB6}" srcOrd="0" destOrd="1" presId="urn:microsoft.com/office/officeart/2005/8/layout/vList4"/>
    <dgm:cxn modelId="{A2DB7973-0806-C941-9002-30C488FA9E49}" type="presOf" srcId="{A0E18A26-4FCB-4402-B196-4F0E37675BF6}" destId="{C9A67578-9A45-4352-BFCB-80CAE166DA3F}" srcOrd="0" destOrd="0" presId="urn:microsoft.com/office/officeart/2005/8/layout/vList4"/>
    <dgm:cxn modelId="{867A5A5A-5946-403E-907D-902D24481748}" srcId="{0B00DB04-9BB6-4D38-BBDC-4CE0A54BD449}" destId="{4025A069-5D95-4C62-B0D0-AAEEA2EA362D}" srcOrd="0" destOrd="0" parTransId="{0E8F8493-4EEA-44A1-BED7-A41333197657}" sibTransId="{FAF62F49-FEF9-4AEC-945F-6AD20D107B94}"/>
    <dgm:cxn modelId="{8866EF37-6119-4732-8394-E65AD70781AD}" srcId="{A0E18A26-4FCB-4402-B196-4F0E37675BF6}" destId="{0B00DB04-9BB6-4D38-BBDC-4CE0A54BD449}" srcOrd="1" destOrd="0" parTransId="{E9E75D5F-A39A-4DE4-B67C-25A04E63D34D}" sibTransId="{A59B992E-E7BB-46E8-AC9D-1BB40C21E051}"/>
    <dgm:cxn modelId="{054993EA-3B19-D94D-882A-772818DBC4E1}" type="presOf" srcId="{0B00DB04-9BB6-4D38-BBDC-4CE0A54BD449}" destId="{A9B3358B-CBE9-4AFC-A022-4C29AE1198E3}" srcOrd="1" destOrd="0" presId="urn:microsoft.com/office/officeart/2005/8/layout/vList4"/>
    <dgm:cxn modelId="{BFB3DB6E-D4D4-475D-8FAF-C1353F7387F1}" srcId="{A0E18A26-4FCB-4402-B196-4F0E37675BF6}" destId="{BF860B31-6F90-493A-BBD4-7E49CAD4241C}" srcOrd="2" destOrd="0" parTransId="{D732CE75-532F-4E63-81AB-E2F7FCC1EB6F}" sibTransId="{472ED912-3F36-4FC6-8C89-201ABFB99A1A}"/>
    <dgm:cxn modelId="{DF1DD202-C9FF-044D-B958-F06AF7FA1FBE}" type="presOf" srcId="{1FA18CE2-673B-4133-9DD3-F7A5FCF5D117}" destId="{A1855AA0-752A-4A55-AEC7-B786840662C6}" srcOrd="0" destOrd="0" presId="urn:microsoft.com/office/officeart/2005/8/layout/vList4"/>
    <dgm:cxn modelId="{8C553587-EEB5-2242-BBDC-5C7F5157E3F9}" type="presOf" srcId="{4025A069-5D95-4C62-B0D0-AAEEA2EA362D}" destId="{A9B3358B-CBE9-4AFC-A022-4C29AE1198E3}" srcOrd="1" destOrd="1" presId="urn:microsoft.com/office/officeart/2005/8/layout/vList4"/>
    <dgm:cxn modelId="{3F1E76D7-42E4-C347-9428-D46F721AA16A}" type="presOf" srcId="{0B00DB04-9BB6-4D38-BBDC-4CE0A54BD449}" destId="{5F5689F2-C3D6-49D7-8317-A6D4E1021DB6}" srcOrd="0" destOrd="0" presId="urn:microsoft.com/office/officeart/2005/8/layout/vList4"/>
    <dgm:cxn modelId="{1EABAD3C-7908-1B4B-BE98-3EC871D4AF97}" type="presOf" srcId="{BF860B31-6F90-493A-BBD4-7E49CAD4241C}" destId="{1D72D6CD-2E88-4838-A901-D5DA8329751D}" srcOrd="0" destOrd="0" presId="urn:microsoft.com/office/officeart/2005/8/layout/vList4"/>
    <dgm:cxn modelId="{E0498B02-171B-46A3-87CC-D601AD23DFE4}" srcId="{BF860B31-6F90-493A-BBD4-7E49CAD4241C}" destId="{C39B1063-2F40-48A4-8364-27A6739DC0C5}" srcOrd="0" destOrd="0" parTransId="{A72FDFF2-9E67-464E-9A6D-DB772A1DBFB8}" sibTransId="{F9BC63B1-47AF-4724-B67C-A183C64A90F5}"/>
    <dgm:cxn modelId="{75CAA393-3375-6A46-84CE-5864859358A7}" type="presOf" srcId="{6311041B-35A1-436E-B5CC-0C69EE86FBE8}" destId="{210B1311-3F92-417D-B391-CE9512A0BDB7}" srcOrd="1" destOrd="1" presId="urn:microsoft.com/office/officeart/2005/8/layout/vList4"/>
    <dgm:cxn modelId="{792F460C-6AE4-4C37-8B13-1C452075123C}" srcId="{A0E18A26-4FCB-4402-B196-4F0E37675BF6}" destId="{1FA18CE2-673B-4133-9DD3-F7A5FCF5D117}" srcOrd="0" destOrd="0" parTransId="{F6B6FDF2-5B36-499E-9190-C200988550AE}" sibTransId="{498E8299-467D-4FED-BC4D-6D2ACD4B0F4B}"/>
    <dgm:cxn modelId="{A625D6E6-54F7-0148-A9A9-13D4E2DD4452}" type="presOf" srcId="{BF860B31-6F90-493A-BBD4-7E49CAD4241C}" destId="{086FAFFB-6F79-4648-89A7-D005165682FB}" srcOrd="1" destOrd="0" presId="urn:microsoft.com/office/officeart/2005/8/layout/vList4"/>
    <dgm:cxn modelId="{A348F123-1C17-6742-AD06-42A7E5E25082}" type="presOf" srcId="{6311041B-35A1-436E-B5CC-0C69EE86FBE8}" destId="{A1855AA0-752A-4A55-AEC7-B786840662C6}" srcOrd="0" destOrd="1" presId="urn:microsoft.com/office/officeart/2005/8/layout/vList4"/>
    <dgm:cxn modelId="{C03AFC01-41E8-0841-98E8-F0B740C886A9}" type="presOf" srcId="{C39B1063-2F40-48A4-8364-27A6739DC0C5}" destId="{086FAFFB-6F79-4648-89A7-D005165682FB}" srcOrd="1" destOrd="1" presId="urn:microsoft.com/office/officeart/2005/8/layout/vList4"/>
    <dgm:cxn modelId="{3B9816DB-7B6A-2F4D-9F08-FFDEC11F5FCD}" type="presParOf" srcId="{C9A67578-9A45-4352-BFCB-80CAE166DA3F}" destId="{2C782BAA-8235-4869-8C0C-B0FE93CE5B01}" srcOrd="0" destOrd="0" presId="urn:microsoft.com/office/officeart/2005/8/layout/vList4"/>
    <dgm:cxn modelId="{755B1F3B-AA1D-4043-B78D-180A634BDD4A}" type="presParOf" srcId="{2C782BAA-8235-4869-8C0C-B0FE93CE5B01}" destId="{A1855AA0-752A-4A55-AEC7-B786840662C6}" srcOrd="0" destOrd="0" presId="urn:microsoft.com/office/officeart/2005/8/layout/vList4"/>
    <dgm:cxn modelId="{E42623D5-7C8A-3C43-A67D-5BA47096227B}" type="presParOf" srcId="{2C782BAA-8235-4869-8C0C-B0FE93CE5B01}" destId="{2E9FC718-044C-4A59-B6B8-2001059589B1}" srcOrd="1" destOrd="0" presId="urn:microsoft.com/office/officeart/2005/8/layout/vList4"/>
    <dgm:cxn modelId="{3C7E2BC6-02F1-BF4F-84CE-0ED18ACDA139}" type="presParOf" srcId="{2C782BAA-8235-4869-8C0C-B0FE93CE5B01}" destId="{210B1311-3F92-417D-B391-CE9512A0BDB7}" srcOrd="2" destOrd="0" presId="urn:microsoft.com/office/officeart/2005/8/layout/vList4"/>
    <dgm:cxn modelId="{A7E73242-98E2-3047-898E-F0122DFA8EE2}" type="presParOf" srcId="{C9A67578-9A45-4352-BFCB-80CAE166DA3F}" destId="{F4762620-B25A-46D9-88A1-EC2B7BB84B36}" srcOrd="1" destOrd="0" presId="urn:microsoft.com/office/officeart/2005/8/layout/vList4"/>
    <dgm:cxn modelId="{38FE6B3F-2218-C641-823A-D530D4E30A2F}" type="presParOf" srcId="{C9A67578-9A45-4352-BFCB-80CAE166DA3F}" destId="{073A026E-A41A-45B0-ABA0-CF0F3914A2F5}" srcOrd="2" destOrd="0" presId="urn:microsoft.com/office/officeart/2005/8/layout/vList4"/>
    <dgm:cxn modelId="{B4C73598-E3DF-DB4B-83B4-7E3D376BF408}" type="presParOf" srcId="{073A026E-A41A-45B0-ABA0-CF0F3914A2F5}" destId="{5F5689F2-C3D6-49D7-8317-A6D4E1021DB6}" srcOrd="0" destOrd="0" presId="urn:microsoft.com/office/officeart/2005/8/layout/vList4"/>
    <dgm:cxn modelId="{A41DAF02-C22B-0D42-86B5-FB76E6F55AEF}" type="presParOf" srcId="{073A026E-A41A-45B0-ABA0-CF0F3914A2F5}" destId="{EFB20EC4-8862-4FAF-AE79-B5DED4391E14}" srcOrd="1" destOrd="0" presId="urn:microsoft.com/office/officeart/2005/8/layout/vList4"/>
    <dgm:cxn modelId="{4D3C5589-06A4-B948-A4BA-F24CA5F558FC}" type="presParOf" srcId="{073A026E-A41A-45B0-ABA0-CF0F3914A2F5}" destId="{A9B3358B-CBE9-4AFC-A022-4C29AE1198E3}" srcOrd="2" destOrd="0" presId="urn:microsoft.com/office/officeart/2005/8/layout/vList4"/>
    <dgm:cxn modelId="{4514A2FB-6079-2E41-A926-01E3DB5A452D}" type="presParOf" srcId="{C9A67578-9A45-4352-BFCB-80CAE166DA3F}" destId="{0BF2D05C-F126-463D-89AE-647D8F0B7CCA}" srcOrd="3" destOrd="0" presId="urn:microsoft.com/office/officeart/2005/8/layout/vList4"/>
    <dgm:cxn modelId="{1AC1A799-6307-5F4C-B26C-EFD6E430115C}" type="presParOf" srcId="{C9A67578-9A45-4352-BFCB-80CAE166DA3F}" destId="{2A87A37C-8D36-46BE-BACB-A95E94113DBF}" srcOrd="4" destOrd="0" presId="urn:microsoft.com/office/officeart/2005/8/layout/vList4"/>
    <dgm:cxn modelId="{B0FF5FAA-7A43-6742-B914-9024A8FADA3B}" type="presParOf" srcId="{2A87A37C-8D36-46BE-BACB-A95E94113DBF}" destId="{1D72D6CD-2E88-4838-A901-D5DA8329751D}" srcOrd="0" destOrd="0" presId="urn:microsoft.com/office/officeart/2005/8/layout/vList4"/>
    <dgm:cxn modelId="{F02C65C3-12D4-8D41-97D5-50616AE55EFB}" type="presParOf" srcId="{2A87A37C-8D36-46BE-BACB-A95E94113DBF}" destId="{01CB1064-0B69-401A-ADBB-2B2E16D5912A}" srcOrd="1" destOrd="0" presId="urn:microsoft.com/office/officeart/2005/8/layout/vList4"/>
    <dgm:cxn modelId="{47097BA7-4975-234C-8CF6-922ED65F2218}" type="presParOf" srcId="{2A87A37C-8D36-46BE-BACB-A95E94113DBF}" destId="{086FAFFB-6F79-4648-89A7-D005165682F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5AA0-752A-4A55-AEC7-B786840662C6}">
      <dsp:nvSpPr>
        <dsp:cNvPr id="0" name=""/>
        <dsp:cNvSpPr/>
      </dsp:nvSpPr>
      <dsp:spPr>
        <a:xfrm>
          <a:off x="0" y="0"/>
          <a:ext cx="10673990" cy="1747230"/>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smtClean="0">
              <a:solidFill>
                <a:schemeClr val="tx1"/>
              </a:solidFill>
            </a:rPr>
            <a:t>Approaches must demonstrate current and future social, behavioral, economic, health, and environmental impacts. </a:t>
          </a:r>
          <a:endParaRPr lang="en-US" sz="1700" b="1"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solidFill>
                <a:schemeClr val="tx1"/>
              </a:solidFill>
            </a:rPr>
            <a:t>Outcomes of work being proposed must result in societal benefits, including promotion of rural prosperity and enhancement of quality of life for those involved in food and agricultural value chains from production to </a:t>
          </a:r>
          <a:r>
            <a:rPr lang="en-US" sz="1300" u="sng" kern="1200" dirty="0" smtClean="0">
              <a:solidFill>
                <a:schemeClr val="tx1"/>
              </a:solidFill>
            </a:rPr>
            <a:t>utilization</a:t>
          </a:r>
          <a:r>
            <a:rPr lang="en-US" sz="1300" kern="1200" dirty="0" smtClean="0">
              <a:solidFill>
                <a:schemeClr val="tx1"/>
              </a:solidFill>
            </a:rPr>
            <a:t> and </a:t>
          </a:r>
          <a:r>
            <a:rPr lang="en-US" sz="1300" u="sng" kern="1200" dirty="0" smtClean="0">
              <a:solidFill>
                <a:schemeClr val="tx1"/>
              </a:solidFill>
            </a:rPr>
            <a:t>consumption</a:t>
          </a:r>
          <a:r>
            <a:rPr lang="en-US" sz="1300" kern="1200" dirty="0" smtClean="0">
              <a:solidFill>
                <a:schemeClr val="tx1"/>
              </a:solidFill>
            </a:rPr>
            <a:t>.</a:t>
          </a:r>
          <a:endParaRPr lang="en-US" sz="1300" kern="1200" dirty="0">
            <a:solidFill>
              <a:schemeClr val="tx1"/>
            </a:solidFill>
          </a:endParaRPr>
        </a:p>
      </dsp:txBody>
      <dsp:txXfrm>
        <a:off x="2309521" y="0"/>
        <a:ext cx="8364468" cy="1747230"/>
      </dsp:txXfrm>
    </dsp:sp>
    <dsp:sp modelId="{2E9FC718-044C-4A59-B6B8-2001059589B1}">
      <dsp:nvSpPr>
        <dsp:cNvPr id="0" name=""/>
        <dsp:cNvSpPr/>
      </dsp:nvSpPr>
      <dsp:spPr>
        <a:xfrm>
          <a:off x="174723" y="174723"/>
          <a:ext cx="2134798" cy="13977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6000" b="-8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689F2-C3D6-49D7-8317-A6D4E1021DB6}">
      <dsp:nvSpPr>
        <dsp:cNvPr id="0" name=""/>
        <dsp:cNvSpPr/>
      </dsp:nvSpPr>
      <dsp:spPr>
        <a:xfrm>
          <a:off x="0" y="1921953"/>
          <a:ext cx="10673990" cy="1747230"/>
        </a:xfrm>
        <a:prstGeom prst="roundRect">
          <a:avLst>
            <a:gd name="adj" fmla="val 10000"/>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smtClean="0">
              <a:solidFill>
                <a:schemeClr val="tx1"/>
              </a:solidFill>
            </a:rPr>
            <a:t>Applied research, education, and extension integrated projects to address food and agricultural sciences in the following 2014 Farm Bill priority areas: </a:t>
          </a:r>
          <a:endParaRPr lang="en-US" sz="1700" b="1"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solidFill>
                <a:schemeClr val="tx1"/>
              </a:solidFill>
            </a:rPr>
            <a:t>3. </a:t>
          </a:r>
          <a:r>
            <a:rPr lang="en-US" sz="1300" u="sng" kern="1200" dirty="0" smtClean="0">
              <a:solidFill>
                <a:schemeClr val="tx1"/>
              </a:solidFill>
            </a:rPr>
            <a:t>Food safety, nutrition, and health</a:t>
          </a:r>
          <a:endParaRPr lang="en-US" sz="1300" u="sng" kern="1200" dirty="0">
            <a:solidFill>
              <a:schemeClr val="tx1"/>
            </a:solidFill>
          </a:endParaRPr>
        </a:p>
      </dsp:txBody>
      <dsp:txXfrm>
        <a:off x="2309521" y="1921953"/>
        <a:ext cx="8364468" cy="1747230"/>
      </dsp:txXfrm>
    </dsp:sp>
    <dsp:sp modelId="{EFB20EC4-8862-4FAF-AE79-B5DED4391E14}">
      <dsp:nvSpPr>
        <dsp:cNvPr id="0" name=""/>
        <dsp:cNvSpPr/>
      </dsp:nvSpPr>
      <dsp:spPr>
        <a:xfrm>
          <a:off x="174723" y="2096676"/>
          <a:ext cx="2134798" cy="13977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72D6CD-2E88-4838-A901-D5DA8329751D}">
      <dsp:nvSpPr>
        <dsp:cNvPr id="0" name=""/>
        <dsp:cNvSpPr/>
      </dsp:nvSpPr>
      <dsp:spPr>
        <a:xfrm>
          <a:off x="0" y="3843907"/>
          <a:ext cx="10673990" cy="1747230"/>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smtClean="0">
              <a:solidFill>
                <a:schemeClr val="tx1"/>
              </a:solidFill>
            </a:rPr>
            <a:t>The purpose is to support research, education, and extension work by awarding grants to solve key problems of local, regional, national, and global importance in sustaining conventional, organic, and urban agricultural systems. </a:t>
          </a:r>
          <a:endParaRPr lang="en-US" sz="1700" b="1"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solidFill>
                <a:schemeClr val="tx1"/>
              </a:solidFill>
            </a:rPr>
            <a:t>These include farm efficiency, profitability and sustainability, ranching, bioenergy, forestry, aquaculture, </a:t>
          </a:r>
          <a:r>
            <a:rPr lang="en-US" sz="1300" u="sng" kern="1200" dirty="0" smtClean="0">
              <a:solidFill>
                <a:schemeClr val="tx1"/>
              </a:solidFill>
            </a:rPr>
            <a:t>rural communities and entrepreneurship</a:t>
          </a:r>
          <a:r>
            <a:rPr lang="en-US" sz="1300" kern="1200" dirty="0" smtClean="0">
              <a:solidFill>
                <a:schemeClr val="tx1"/>
              </a:solidFill>
            </a:rPr>
            <a:t>, </a:t>
          </a:r>
          <a:r>
            <a:rPr lang="en-US" sz="1300" u="sng" kern="1200" dirty="0" smtClean="0">
              <a:solidFill>
                <a:schemeClr val="tx1"/>
              </a:solidFill>
            </a:rPr>
            <a:t>human nutrition</a:t>
          </a:r>
          <a:r>
            <a:rPr lang="en-US" sz="1300" kern="1200" dirty="0" smtClean="0">
              <a:solidFill>
                <a:schemeClr val="tx1"/>
              </a:solidFill>
            </a:rPr>
            <a:t>, mitigating impacts of biotic and abiotic constraints on food production, </a:t>
          </a:r>
          <a:r>
            <a:rPr lang="en-US" sz="1300" u="sng" kern="1200" dirty="0" smtClean="0">
              <a:solidFill>
                <a:schemeClr val="tx1"/>
              </a:solidFill>
            </a:rPr>
            <a:t>food safety</a:t>
          </a:r>
          <a:r>
            <a:rPr lang="en-US" sz="1300" kern="1200" dirty="0" smtClean="0">
              <a:solidFill>
                <a:schemeClr val="tx1"/>
              </a:solidFill>
            </a:rPr>
            <a:t>, </a:t>
          </a:r>
          <a:r>
            <a:rPr lang="en-US" sz="1300" u="sng" kern="1200" dirty="0" smtClean="0">
              <a:solidFill>
                <a:schemeClr val="tx1"/>
              </a:solidFill>
            </a:rPr>
            <a:t>mitigating food waste and food loss</a:t>
          </a:r>
          <a:r>
            <a:rPr lang="en-US" sz="1300" kern="1200" dirty="0" smtClean="0">
              <a:solidFill>
                <a:schemeClr val="tx1"/>
              </a:solidFill>
            </a:rPr>
            <a:t>, physical and social sciences, home economics and rural human ecology, biotechnology, and classical breeding. </a:t>
          </a:r>
          <a:endParaRPr lang="en-US" sz="1300" kern="1200" dirty="0">
            <a:solidFill>
              <a:schemeClr val="tx1"/>
            </a:solidFill>
          </a:endParaRPr>
        </a:p>
      </dsp:txBody>
      <dsp:txXfrm>
        <a:off x="2309521" y="3843907"/>
        <a:ext cx="8364468" cy="1747230"/>
      </dsp:txXfrm>
    </dsp:sp>
    <dsp:sp modelId="{01CB1064-0B69-401A-ADBB-2B2E16D5912A}">
      <dsp:nvSpPr>
        <dsp:cNvPr id="0" name=""/>
        <dsp:cNvSpPr/>
      </dsp:nvSpPr>
      <dsp:spPr>
        <a:xfrm>
          <a:off x="174723" y="4018630"/>
          <a:ext cx="2134798" cy="13977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65C6-EA70-7B42-AE63-77BCB2591BAE}" type="datetimeFigureOut">
              <a:rPr lang="en-US" smtClean="0"/>
              <a:t>5/9/18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6E040-F3FE-F741-9628-7776FDBBAE92}" type="slidenum">
              <a:rPr lang="en-US" smtClean="0"/>
              <a:t>‹#›</a:t>
            </a:fld>
            <a:endParaRPr lang="en-US"/>
          </a:p>
        </p:txBody>
      </p:sp>
    </p:spTree>
    <p:extLst>
      <p:ext uri="{BB962C8B-B14F-4D97-AF65-F5344CB8AC3E}">
        <p14:creationId xmlns:p14="http://schemas.microsoft.com/office/powerpoint/2010/main" val="212139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6B8084-0F08-4CA1-A08B-C2EFB19BA53E}" type="slidenum">
              <a:rPr lang="en-US" altLang="en-US" sz="1200">
                <a:solidFill>
                  <a:srgbClr val="000000"/>
                </a:solidFill>
              </a:rPr>
              <a:pPr/>
              <a:t>39</a:t>
            </a:fld>
            <a:endParaRPr lang="en-US" altLang="en-US" sz="1200">
              <a:solidFill>
                <a:srgbClr val="000000"/>
              </a:solidFill>
            </a:endParaRPr>
          </a:p>
        </p:txBody>
      </p:sp>
    </p:spTree>
    <p:extLst>
      <p:ext uri="{BB962C8B-B14F-4D97-AF65-F5344CB8AC3E}">
        <p14:creationId xmlns:p14="http://schemas.microsoft.com/office/powerpoint/2010/main" val="47422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25435-BE93-A748-AFA6-F165842BE976}"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25435-BE93-A748-AFA6-F165842BE976}"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214283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25435-BE93-A748-AFA6-F165842BE976}"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Brand">
    <p:spTree>
      <p:nvGrpSpPr>
        <p:cNvPr id="1" name=""/>
        <p:cNvGrpSpPr/>
        <p:nvPr/>
      </p:nvGrpSpPr>
      <p:grpSpPr>
        <a:xfrm>
          <a:off x="0" y="0"/>
          <a:ext cx="0" cy="0"/>
          <a:chOff x="0" y="0"/>
          <a:chExt cx="0" cy="0"/>
        </a:xfrm>
      </p:grpSpPr>
      <p:sp>
        <p:nvSpPr>
          <p:cNvPr id="4" name="Title 29"/>
          <p:cNvSpPr>
            <a:spLocks noGrp="1"/>
          </p:cNvSpPr>
          <p:nvPr>
            <p:ph type="title" hasCustomPrompt="1"/>
          </p:nvPr>
        </p:nvSpPr>
        <p:spPr>
          <a:xfrm>
            <a:off x="1474901" y="1904144"/>
            <a:ext cx="7671025" cy="1986933"/>
          </a:xfrm>
          <a:prstGeom prst="rect">
            <a:avLst/>
          </a:prstGeom>
        </p:spPr>
        <p:txBody>
          <a:bodyPr anchor="ctr" anchorCtr="0"/>
          <a:lstStyle>
            <a:lvl1pPr algn="l">
              <a:lnSpc>
                <a:spcPct val="80000"/>
              </a:lnSpc>
              <a:defRPr sz="7277" b="0" i="0">
                <a:solidFill>
                  <a:srgbClr val="E72000"/>
                </a:solidFill>
                <a:latin typeface="URWGroteskConBol"/>
                <a:ea typeface="URW Grotesk" charset="0"/>
                <a:cs typeface="URWGroteskConBol"/>
              </a:defRPr>
            </a:lvl1pPr>
          </a:lstStyle>
          <a:p>
            <a:r>
              <a:rPr lang="en-US" dirty="0" smtClean="0"/>
              <a:t>CLICK TO EDIT MASTER TITLE STYLE</a:t>
            </a:r>
            <a:endParaRPr lang="en-US" dirty="0"/>
          </a:p>
        </p:txBody>
      </p:sp>
      <p:sp>
        <p:nvSpPr>
          <p:cNvPr id="7" name="Text Placeholder 2"/>
          <p:cNvSpPr>
            <a:spLocks noGrp="1"/>
          </p:cNvSpPr>
          <p:nvPr>
            <p:ph type="body" sz="quarter" idx="11" hasCustomPrompt="1"/>
          </p:nvPr>
        </p:nvSpPr>
        <p:spPr>
          <a:xfrm>
            <a:off x="2861230" y="6940789"/>
            <a:ext cx="7070282" cy="415870"/>
          </a:xfrm>
          <a:prstGeom prst="rect">
            <a:avLst/>
          </a:prstGeom>
          <a:noFill/>
          <a:ln>
            <a:noFill/>
          </a:ln>
        </p:spPr>
        <p:txBody>
          <a:bodyPr vert="horz" anchor="t"/>
          <a:lstStyle>
            <a:lvl1pPr>
              <a:defRPr baseline="0">
                <a:solidFill>
                  <a:srgbClr val="000000"/>
                </a:solidFill>
              </a:defRPr>
            </a:lvl1pPr>
          </a:lstStyle>
          <a:p>
            <a:pPr lvl="0"/>
            <a:r>
              <a:rPr lang="en-US" dirty="0" smtClean="0"/>
              <a:t>Add captions here</a:t>
            </a:r>
          </a:p>
          <a:p>
            <a:pPr lvl="0"/>
            <a:endParaRPr lang="en-US" dirty="0"/>
          </a:p>
        </p:txBody>
      </p:sp>
      <p:sp>
        <p:nvSpPr>
          <p:cNvPr id="8" name="Text Placeholder 7"/>
          <p:cNvSpPr>
            <a:spLocks noGrp="1"/>
          </p:cNvSpPr>
          <p:nvPr>
            <p:ph type="body" sz="quarter" idx="12" hasCustomPrompt="1"/>
          </p:nvPr>
        </p:nvSpPr>
        <p:spPr>
          <a:xfrm>
            <a:off x="1474901" y="4122116"/>
            <a:ext cx="5083209" cy="831739"/>
          </a:xfrm>
          <a:prstGeom prst="rect">
            <a:avLst/>
          </a:prstGeom>
        </p:spPr>
        <p:txBody>
          <a:bodyPr vert="horz"/>
          <a:lstStyle>
            <a:lvl1pPr>
              <a:defRPr sz="4002" b="0" i="0">
                <a:solidFill>
                  <a:srgbClr val="E72000"/>
                </a:solidFill>
                <a:latin typeface="URWGroteskConLig"/>
                <a:cs typeface="URWGroteskConLig"/>
              </a:defRPr>
            </a:lvl1pPr>
          </a:lstStyle>
          <a:p>
            <a:pPr lvl="0"/>
            <a:r>
              <a:rPr lang="en-US" dirty="0" smtClean="0"/>
              <a:t>Secondary Subhead</a:t>
            </a:r>
            <a:endParaRPr lang="en-US" dirty="0"/>
          </a:p>
        </p:txBody>
      </p:sp>
      <p:pic>
        <p:nvPicPr>
          <p:cNvPr id="9" name="Picture 8" descr="Nebraska_N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1631" y="5970427"/>
            <a:ext cx="739376" cy="689237"/>
          </a:xfrm>
          <a:prstGeom prst="rect">
            <a:avLst/>
          </a:prstGeom>
        </p:spPr>
      </p:pic>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81175E-7 6.62363E-7 L 5.81175E-7 -0.11591 " pathEditMode="relative" rAng="0" ptsTypes="AA">
                                      <p:cBhvr>
                                        <p:cTn id="6" dur="7000" fill="hold"/>
                                        <p:tgtEl>
                                          <p:spTgt spid="7">
                                            <p:txEl>
                                              <p:pRg st="0" end="0"/>
                                            </p:txEl>
                                          </p:spTgt>
                                        </p:tgtEl>
                                        <p:attrNameLst>
                                          <p:attrName>ppt_x</p:attrName>
                                          <p:attrName>ppt_y</p:attrName>
                                        </p:attrNameLst>
                                      </p:cBhvr>
                                      <p:rCtr x="0" y="-5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5.81175E-7 6.62363E-7 L 5.81175E-7 -0.11591 " pathEditMode="relative" rAng="0" ptsTypes="AA">
                      <p:cBhvr>
                        <p:cTn dur="7000" fill="hold"/>
                        <p:tgtEl>
                          <p:spTgt spid="7"/>
                        </p:tgtEl>
                        <p:attrNameLst>
                          <p:attrName>ppt_x</p:attrName>
                          <p:attrName>ppt_y</p:attrName>
                        </p:attrNameLst>
                      </p:cBhvr>
                      <p:rCtr x="0" y="-5796"/>
                    </p:animMotion>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 Brand">
    <p:spTree>
      <p:nvGrpSpPr>
        <p:cNvPr id="1" name=""/>
        <p:cNvGrpSpPr/>
        <p:nvPr/>
      </p:nvGrpSpPr>
      <p:grpSpPr>
        <a:xfrm>
          <a:off x="0" y="0"/>
          <a:ext cx="0" cy="0"/>
          <a:chOff x="0" y="0"/>
          <a:chExt cx="0" cy="0"/>
        </a:xfrm>
      </p:grpSpPr>
      <p:sp>
        <p:nvSpPr>
          <p:cNvPr id="6" name="Picture Placeholder 3"/>
          <p:cNvSpPr>
            <a:spLocks noGrp="1"/>
          </p:cNvSpPr>
          <p:nvPr>
            <p:ph type="pic" sz="quarter" idx="12" hasCustomPrompt="1"/>
          </p:nvPr>
        </p:nvSpPr>
        <p:spPr>
          <a:xfrm>
            <a:off x="2815020" y="5924218"/>
            <a:ext cx="3049925" cy="720071"/>
          </a:xfrm>
          <a:prstGeom prst="rect">
            <a:avLst/>
          </a:prstGeom>
        </p:spPr>
        <p:txBody>
          <a:bodyPr/>
          <a:lstStyle>
            <a:lvl1pPr>
              <a:defRPr baseline="0">
                <a:solidFill>
                  <a:srgbClr val="000000"/>
                </a:solidFill>
              </a:defRPr>
            </a:lvl1pPr>
          </a:lstStyle>
          <a:p>
            <a:r>
              <a:rPr lang="en-US" dirty="0" smtClean="0"/>
              <a:t>INSERT LOCKUP (.PDF RGB version)</a:t>
            </a:r>
            <a:endParaRPr lang="en-US" dirty="0"/>
          </a:p>
        </p:txBody>
      </p:sp>
      <p:sp>
        <p:nvSpPr>
          <p:cNvPr id="8" name="Text Placeholder 2"/>
          <p:cNvSpPr>
            <a:spLocks noGrp="1"/>
          </p:cNvSpPr>
          <p:nvPr>
            <p:ph type="body" sz="quarter" idx="11" hasCustomPrompt="1"/>
          </p:nvPr>
        </p:nvSpPr>
        <p:spPr>
          <a:xfrm>
            <a:off x="6049789" y="6940789"/>
            <a:ext cx="4944576" cy="415870"/>
          </a:xfrm>
          <a:prstGeom prst="rect">
            <a:avLst/>
          </a:prstGeom>
          <a:noFill/>
          <a:ln>
            <a:noFill/>
          </a:ln>
        </p:spPr>
        <p:txBody>
          <a:bodyPr vert="horz" anchor="t"/>
          <a:lstStyle>
            <a:lvl1pPr>
              <a:defRPr baseline="0">
                <a:solidFill>
                  <a:schemeClr val="tx1"/>
                </a:solidFill>
              </a:defRPr>
            </a:lvl1pPr>
          </a:lstStyle>
          <a:p>
            <a:pPr lvl="0"/>
            <a:r>
              <a:rPr lang="en-US" dirty="0" smtClean="0"/>
              <a:t>Add captions here</a:t>
            </a:r>
          </a:p>
          <a:p>
            <a:pPr lvl="0"/>
            <a:endParaRPr lang="en-US" dirty="0"/>
          </a:p>
        </p:txBody>
      </p:sp>
      <p:sp>
        <p:nvSpPr>
          <p:cNvPr id="7" name="Title 29"/>
          <p:cNvSpPr>
            <a:spLocks noGrp="1"/>
          </p:cNvSpPr>
          <p:nvPr>
            <p:ph type="title" hasCustomPrompt="1"/>
          </p:nvPr>
        </p:nvSpPr>
        <p:spPr>
          <a:xfrm>
            <a:off x="1474901" y="1904144"/>
            <a:ext cx="7671025" cy="1986933"/>
          </a:xfrm>
          <a:prstGeom prst="rect">
            <a:avLst/>
          </a:prstGeom>
        </p:spPr>
        <p:txBody>
          <a:bodyPr anchor="ctr" anchorCtr="0"/>
          <a:lstStyle>
            <a:lvl1pPr algn="l">
              <a:lnSpc>
                <a:spcPct val="80000"/>
              </a:lnSpc>
              <a:defRPr sz="7277" b="0" i="0">
                <a:solidFill>
                  <a:srgbClr val="E72000"/>
                </a:solidFill>
                <a:latin typeface="URWGroteskConBol"/>
                <a:ea typeface="URW Grotesk" charset="0"/>
                <a:cs typeface="URWGroteskConBol"/>
              </a:defRPr>
            </a:lvl1pPr>
          </a:lstStyle>
          <a:p>
            <a:r>
              <a:rPr lang="en-US" dirty="0" smtClean="0"/>
              <a:t>CLICK TO EDIT MASTER TITLE STYLE</a:t>
            </a:r>
            <a:endParaRPr lang="en-US" dirty="0"/>
          </a:p>
        </p:txBody>
      </p:sp>
      <p:sp>
        <p:nvSpPr>
          <p:cNvPr id="9" name="Text Placeholder 7"/>
          <p:cNvSpPr>
            <a:spLocks noGrp="1"/>
          </p:cNvSpPr>
          <p:nvPr>
            <p:ph type="body" sz="quarter" idx="13" hasCustomPrompt="1"/>
          </p:nvPr>
        </p:nvSpPr>
        <p:spPr>
          <a:xfrm>
            <a:off x="1474901" y="4122116"/>
            <a:ext cx="5083209" cy="831739"/>
          </a:xfrm>
          <a:prstGeom prst="rect">
            <a:avLst/>
          </a:prstGeom>
        </p:spPr>
        <p:txBody>
          <a:bodyPr vert="horz"/>
          <a:lstStyle>
            <a:lvl1pPr>
              <a:defRPr sz="4002" b="0" i="0">
                <a:solidFill>
                  <a:srgbClr val="E72000"/>
                </a:solidFill>
                <a:latin typeface="URWGroteskConLig"/>
                <a:cs typeface="URWGroteskConLig"/>
              </a:defRPr>
            </a:lvl1pPr>
          </a:lstStyle>
          <a:p>
            <a:pPr lvl="0"/>
            <a:r>
              <a:rPr lang="en-US" dirty="0" smtClean="0"/>
              <a:t>Secondary Subhead</a:t>
            </a:r>
            <a:endParaRPr lang="en-US"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81175E-7 6.62363E-7 L 5.81175E-7 -0.11591 " pathEditMode="relative" rAng="0" ptsTypes="AA">
                                      <p:cBhvr>
                                        <p:cTn id="6" dur="7000" fill="hold"/>
                                        <p:tgtEl>
                                          <p:spTgt spid="8">
                                            <p:txEl>
                                              <p:pRg st="0" end="0"/>
                                            </p:txEl>
                                          </p:spTgt>
                                        </p:tgtEl>
                                        <p:attrNameLst>
                                          <p:attrName>ppt_x</p:attrName>
                                          <p:attrName>ppt_y</p:attrName>
                                        </p:attrNameLst>
                                      </p:cBhvr>
                                      <p:rCtr x="0" y="-5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64" presetClass="path" presetSubtype="0" accel="50000" decel="50000" fill="hold" nodeType="afterEffect">
                  <p:stCondLst>
                    <p:cond delay="0"/>
                  </p:stCondLst>
                  <p:childTnLst>
                    <p:animMotion origin="layout" path="M 5.81175E-7 6.62363E-7 L 5.81175E-7 -0.11591 " pathEditMode="relative" rAng="0" ptsTypes="AA">
                      <p:cBhvr>
                        <p:cTn dur="7000" fill="hold"/>
                        <p:tgtEl>
                          <p:spTgt spid="8"/>
                        </p:tgtEl>
                        <p:attrNameLst>
                          <p:attrName>ppt_x</p:attrName>
                          <p:attrName>ppt_y</p:attrName>
                        </p:attrNameLst>
                      </p:cBhvr>
                      <p:rCtr x="0" y="-5796"/>
                    </p:animMotion>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 Brand">
    <p:spTree>
      <p:nvGrpSpPr>
        <p:cNvPr id="1" name=""/>
        <p:cNvGrpSpPr/>
        <p:nvPr/>
      </p:nvGrpSpPr>
      <p:grpSpPr>
        <a:xfrm>
          <a:off x="0" y="0"/>
          <a:ext cx="0" cy="0"/>
          <a:chOff x="0" y="0"/>
          <a:chExt cx="0" cy="0"/>
        </a:xfrm>
      </p:grpSpPr>
      <p:sp>
        <p:nvSpPr>
          <p:cNvPr id="3" name="Title 17"/>
          <p:cNvSpPr>
            <a:spLocks noGrp="1"/>
          </p:cNvSpPr>
          <p:nvPr>
            <p:ph type="title" hasCustomPrompt="1"/>
          </p:nvPr>
        </p:nvSpPr>
        <p:spPr>
          <a:xfrm>
            <a:off x="1243846" y="2458637"/>
            <a:ext cx="9704308" cy="2027968"/>
          </a:xfrm>
          <a:prstGeom prst="rect">
            <a:avLst/>
          </a:prstGeom>
        </p:spPr>
        <p:txBody>
          <a:bodyPr anchor="ctr"/>
          <a:lstStyle>
            <a:lvl1pPr algn="ctr">
              <a:defRPr sz="9096" b="0" i="0">
                <a:solidFill>
                  <a:srgbClr val="E72000"/>
                </a:solidFill>
                <a:latin typeface="URWGroteskConBol"/>
                <a:ea typeface="URW Grotesk" charset="0"/>
                <a:cs typeface="URWGroteskConBol"/>
              </a:defRPr>
            </a:lvl1pPr>
          </a:lstStyle>
          <a:p>
            <a:r>
              <a:rPr lang="en-US" dirty="0" smtClean="0"/>
              <a:t>CLICK TO EDIT MASTER TITLE STYLE</a:t>
            </a:r>
            <a:endParaRPr lang="en-US" dirty="0"/>
          </a:p>
        </p:txBody>
      </p:sp>
      <p:sp>
        <p:nvSpPr>
          <p:cNvPr id="7" name="Text Placeholder 2"/>
          <p:cNvSpPr>
            <a:spLocks noGrp="1"/>
          </p:cNvSpPr>
          <p:nvPr>
            <p:ph type="body" sz="quarter" idx="11" hasCustomPrompt="1"/>
          </p:nvPr>
        </p:nvSpPr>
        <p:spPr>
          <a:xfrm>
            <a:off x="2630175" y="6940789"/>
            <a:ext cx="7301337" cy="415870"/>
          </a:xfrm>
          <a:prstGeom prst="rect">
            <a:avLst/>
          </a:prstGeom>
          <a:noFill/>
          <a:ln>
            <a:noFill/>
          </a:ln>
        </p:spPr>
        <p:txBody>
          <a:bodyPr vert="horz" anchor="t"/>
          <a:lstStyle>
            <a:lvl1pPr marL="0" indent="0">
              <a:buNone/>
              <a:defRPr sz="1092" baseline="0">
                <a:solidFill>
                  <a:srgbClr val="000000"/>
                </a:solidFill>
              </a:defRPr>
            </a:lvl1pPr>
          </a:lstStyle>
          <a:p>
            <a:pPr lvl="0"/>
            <a:r>
              <a:rPr lang="en-US" dirty="0" smtClean="0"/>
              <a:t>Add captions here</a:t>
            </a:r>
          </a:p>
          <a:p>
            <a:pPr lvl="0"/>
            <a:endParaRPr lang="en-US" dirty="0"/>
          </a:p>
        </p:txBody>
      </p:sp>
      <p:pic>
        <p:nvPicPr>
          <p:cNvPr id="9" name="Picture 8" descr="Nebraska_N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1631" y="5970427"/>
            <a:ext cx="739376" cy="689237"/>
          </a:xfrm>
          <a:prstGeom prst="rect">
            <a:avLst/>
          </a:prstGeom>
        </p:spPr>
      </p:pic>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81175E-7 6.62363E-7 L 5.81175E-7 -0.11591 " pathEditMode="relative" rAng="0" ptsTypes="AA">
                                      <p:cBhvr>
                                        <p:cTn id="6" dur="7000" fill="hold"/>
                                        <p:tgtEl>
                                          <p:spTgt spid="7">
                                            <p:txEl>
                                              <p:pRg st="0" end="0"/>
                                            </p:txEl>
                                          </p:spTgt>
                                        </p:tgtEl>
                                        <p:attrNameLst>
                                          <p:attrName>ppt_x</p:attrName>
                                          <p:attrName>ppt_y</p:attrName>
                                        </p:attrNameLst>
                                      </p:cBhvr>
                                      <p:rCtr x="0" y="-5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5.81175E-7 6.62363E-7 L 5.81175E-7 -0.11591 " pathEditMode="relative" rAng="0" ptsTypes="AA">
                      <p:cBhvr>
                        <p:cTn dur="7000" fill="hold"/>
                        <p:tgtEl>
                          <p:spTgt spid="7"/>
                        </p:tgtEl>
                        <p:attrNameLst>
                          <p:attrName>ppt_x</p:attrName>
                          <p:attrName>ppt_y</p:attrName>
                        </p:attrNameLst>
                      </p:cBhvr>
                      <p:rCtr x="0" y="-5796"/>
                    </p:animMotion>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ubtitle - Brand">
    <p:spTree>
      <p:nvGrpSpPr>
        <p:cNvPr id="1" name=""/>
        <p:cNvGrpSpPr/>
        <p:nvPr/>
      </p:nvGrpSpPr>
      <p:grpSpPr>
        <a:xfrm>
          <a:off x="0" y="0"/>
          <a:ext cx="0" cy="0"/>
          <a:chOff x="0" y="0"/>
          <a:chExt cx="0" cy="0"/>
        </a:xfrm>
      </p:grpSpPr>
      <p:sp>
        <p:nvSpPr>
          <p:cNvPr id="3" name="Title 17"/>
          <p:cNvSpPr>
            <a:spLocks noGrp="1"/>
          </p:cNvSpPr>
          <p:nvPr>
            <p:ph type="title" hasCustomPrompt="1"/>
          </p:nvPr>
        </p:nvSpPr>
        <p:spPr>
          <a:xfrm>
            <a:off x="1243846" y="2458637"/>
            <a:ext cx="9704308" cy="2027968"/>
          </a:xfrm>
          <a:prstGeom prst="rect">
            <a:avLst/>
          </a:prstGeom>
        </p:spPr>
        <p:txBody>
          <a:bodyPr anchor="ctr"/>
          <a:lstStyle>
            <a:lvl1pPr algn="ctr">
              <a:defRPr sz="9096" b="0" i="0">
                <a:solidFill>
                  <a:srgbClr val="E72000"/>
                </a:solidFill>
                <a:latin typeface="URWGroteskConBol"/>
                <a:ea typeface="URW Grotesk" charset="0"/>
                <a:cs typeface="URWGroteskConBol"/>
              </a:defRPr>
            </a:lvl1pPr>
          </a:lstStyle>
          <a:p>
            <a:r>
              <a:rPr lang="en-US" dirty="0" smtClean="0"/>
              <a:t>CLICK TO EDIT MASTER TITLE STYLE</a:t>
            </a:r>
            <a:endParaRPr lang="en-US" dirty="0"/>
          </a:p>
        </p:txBody>
      </p:sp>
      <p:sp>
        <p:nvSpPr>
          <p:cNvPr id="7" name="Text Placeholder 2"/>
          <p:cNvSpPr>
            <a:spLocks noGrp="1"/>
          </p:cNvSpPr>
          <p:nvPr>
            <p:ph type="body" sz="quarter" idx="11" hasCustomPrompt="1"/>
          </p:nvPr>
        </p:nvSpPr>
        <p:spPr>
          <a:xfrm>
            <a:off x="1428690" y="6940789"/>
            <a:ext cx="7301337" cy="415870"/>
          </a:xfrm>
          <a:prstGeom prst="rect">
            <a:avLst/>
          </a:prstGeom>
          <a:noFill/>
          <a:ln>
            <a:noFill/>
          </a:ln>
        </p:spPr>
        <p:txBody>
          <a:bodyPr vert="horz" anchor="t"/>
          <a:lstStyle>
            <a:lvl1pPr marL="0" indent="0">
              <a:buNone/>
              <a:defRPr sz="1092" baseline="0">
                <a:solidFill>
                  <a:srgbClr val="000000"/>
                </a:solidFill>
              </a:defRPr>
            </a:lvl1pPr>
          </a:lstStyle>
          <a:p>
            <a:pPr lvl="0"/>
            <a:r>
              <a:rPr lang="en-US" dirty="0" smtClean="0"/>
              <a:t>Add captions here</a:t>
            </a:r>
          </a:p>
          <a:p>
            <a:pPr lvl="0"/>
            <a:endParaRPr lang="en-US" dirty="0"/>
          </a:p>
        </p:txBody>
      </p:sp>
      <p:sp>
        <p:nvSpPr>
          <p:cNvPr id="9" name="Picture Placeholder 3"/>
          <p:cNvSpPr>
            <a:spLocks noGrp="1"/>
          </p:cNvSpPr>
          <p:nvPr>
            <p:ph type="pic" sz="quarter" idx="12" hasCustomPrompt="1"/>
          </p:nvPr>
        </p:nvSpPr>
        <p:spPr>
          <a:xfrm>
            <a:off x="1059002" y="5831803"/>
            <a:ext cx="3049925" cy="720071"/>
          </a:xfrm>
          <a:prstGeom prst="rect">
            <a:avLst/>
          </a:prstGeom>
        </p:spPr>
        <p:txBody>
          <a:bodyPr/>
          <a:lstStyle>
            <a:lvl1pPr>
              <a:defRPr baseline="0">
                <a:solidFill>
                  <a:schemeClr val="tx1"/>
                </a:solidFill>
              </a:defRPr>
            </a:lvl1pPr>
          </a:lstStyle>
          <a:p>
            <a:r>
              <a:rPr lang="en-US" dirty="0" smtClean="0"/>
              <a:t>INSERT LOCKUP (.PDF RGB version)</a:t>
            </a:r>
            <a:endParaRPr lang="en-US"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81175E-7 6.62363E-7 L 5.81175E-7 -0.11591 " pathEditMode="relative" rAng="0" ptsTypes="AA">
                                      <p:cBhvr>
                                        <p:cTn id="6" dur="7000" fill="hold"/>
                                        <p:tgtEl>
                                          <p:spTgt spid="7">
                                            <p:txEl>
                                              <p:pRg st="0" end="0"/>
                                            </p:txEl>
                                          </p:spTgt>
                                        </p:tgtEl>
                                        <p:attrNameLst>
                                          <p:attrName>ppt_x</p:attrName>
                                          <p:attrName>ppt_y</p:attrName>
                                        </p:attrNameLst>
                                      </p:cBhvr>
                                      <p:rCtr x="0" y="-5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5.81175E-7 6.62363E-7 L 5.81175E-7 -0.11591 " pathEditMode="relative" rAng="0" ptsTypes="AA">
                      <p:cBhvr>
                        <p:cTn dur="7000" fill="hold"/>
                        <p:tgtEl>
                          <p:spTgt spid="7"/>
                        </p:tgtEl>
                        <p:attrNameLst>
                          <p:attrName>ppt_x</p:attrName>
                          <p:attrName>ppt_y</p:attrName>
                        </p:attrNameLst>
                      </p:cBhvr>
                      <p:rCtr x="0" y="-5796"/>
                    </p:animMotion>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rand">
    <p:spTree>
      <p:nvGrpSpPr>
        <p:cNvPr id="1" name=""/>
        <p:cNvGrpSpPr/>
        <p:nvPr/>
      </p:nvGrpSpPr>
      <p:grpSpPr>
        <a:xfrm>
          <a:off x="0" y="0"/>
          <a:ext cx="0" cy="0"/>
          <a:chOff x="0" y="0"/>
          <a:chExt cx="0" cy="0"/>
        </a:xfrm>
      </p:grpSpPr>
      <p:sp>
        <p:nvSpPr>
          <p:cNvPr id="8" name="Text Placeholder 17"/>
          <p:cNvSpPr>
            <a:spLocks noGrp="1"/>
          </p:cNvSpPr>
          <p:nvPr>
            <p:ph type="body" sz="quarter" idx="10" hasCustomPrompt="1"/>
          </p:nvPr>
        </p:nvSpPr>
        <p:spPr>
          <a:xfrm>
            <a:off x="1752167" y="2320014"/>
            <a:ext cx="9288409" cy="3326958"/>
          </a:xfrm>
          <a:prstGeom prst="rect">
            <a:avLst/>
          </a:prstGeom>
        </p:spPr>
        <p:txBody>
          <a:bodyPr anchor="t"/>
          <a:lstStyle>
            <a:lvl1pPr>
              <a:defRPr sz="3638" b="0" i="0">
                <a:solidFill>
                  <a:srgbClr val="000000"/>
                </a:solidFill>
                <a:latin typeface="URWGroteskConLig"/>
                <a:ea typeface="URW Grotesk T Light" charset="0"/>
                <a:cs typeface="URWGroteskConLig"/>
              </a:defRPr>
            </a:lvl1pPr>
            <a:lvl2pPr>
              <a:defRPr sz="3638" b="0" i="0">
                <a:solidFill>
                  <a:srgbClr val="000000"/>
                </a:solidFill>
                <a:latin typeface="URWGroteskConLig"/>
                <a:ea typeface="URW Grotesk T Light" charset="0"/>
                <a:cs typeface="URWGroteskConLig"/>
              </a:defRPr>
            </a:lvl2pPr>
            <a:lvl3pPr>
              <a:defRPr sz="3638" b="0" i="0">
                <a:solidFill>
                  <a:srgbClr val="000000"/>
                </a:solidFill>
                <a:latin typeface="URWGroteskConLig"/>
                <a:ea typeface="URW Grotesk T Light" charset="0"/>
                <a:cs typeface="URWGroteskConLig"/>
              </a:defRPr>
            </a:lvl3pPr>
            <a:lvl4pPr>
              <a:defRPr sz="3638" b="0" i="0">
                <a:solidFill>
                  <a:srgbClr val="000000"/>
                </a:solidFill>
                <a:latin typeface="URWGroteskConLig"/>
                <a:ea typeface="URW Grotesk T Light" charset="0"/>
                <a:cs typeface="URWGroteskConLig"/>
              </a:defRPr>
            </a:lvl4pPr>
            <a:lvl5pPr>
              <a:defRPr sz="3638" b="0" i="0">
                <a:solidFill>
                  <a:srgbClr val="000000"/>
                </a:solidFill>
                <a:latin typeface="URWGroteskConLig"/>
                <a:ea typeface="URW Grotesk T Light" charset="0"/>
                <a:cs typeface="URWGroteskConLig"/>
              </a:defRPr>
            </a:lvl5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9" name="Title 19"/>
          <p:cNvSpPr>
            <a:spLocks noGrp="1"/>
          </p:cNvSpPr>
          <p:nvPr>
            <p:ph type="title" hasCustomPrompt="1"/>
          </p:nvPr>
        </p:nvSpPr>
        <p:spPr>
          <a:xfrm>
            <a:off x="1059002" y="933782"/>
            <a:ext cx="10212629" cy="646908"/>
          </a:xfrm>
          <a:prstGeom prst="rect">
            <a:avLst/>
          </a:prstGeom>
        </p:spPr>
        <p:txBody>
          <a:bodyPr/>
          <a:lstStyle>
            <a:lvl1pPr algn="l">
              <a:defRPr sz="4002" b="0" i="0">
                <a:solidFill>
                  <a:srgbClr val="E72000"/>
                </a:solidFill>
                <a:latin typeface="URWGroteskConBol"/>
                <a:ea typeface="URW Grotesk" charset="0"/>
                <a:cs typeface="URWGroteskConBol"/>
              </a:defRPr>
            </a:lvl1pPr>
          </a:lstStyle>
          <a:p>
            <a:r>
              <a:rPr lang="en-US" dirty="0" smtClean="0"/>
              <a:t>CLICK TO EDIT MASTER TITLE STYLE</a:t>
            </a:r>
            <a:endParaRPr lang="en-US" dirty="0"/>
          </a:p>
        </p:txBody>
      </p:sp>
      <p:sp>
        <p:nvSpPr>
          <p:cNvPr id="12" name="Text Placeholder 2"/>
          <p:cNvSpPr>
            <a:spLocks noGrp="1"/>
          </p:cNvSpPr>
          <p:nvPr>
            <p:ph type="body" sz="quarter" idx="11" hasCustomPrompt="1"/>
          </p:nvPr>
        </p:nvSpPr>
        <p:spPr>
          <a:xfrm>
            <a:off x="1059002" y="6940789"/>
            <a:ext cx="7301337" cy="415870"/>
          </a:xfrm>
          <a:prstGeom prst="rect">
            <a:avLst/>
          </a:prstGeom>
          <a:noFill/>
          <a:ln>
            <a:noFill/>
          </a:ln>
        </p:spPr>
        <p:txBody>
          <a:bodyPr vert="horz" anchor="t"/>
          <a:lstStyle>
            <a:lvl1pPr marL="0" indent="0">
              <a:buNone/>
              <a:defRPr sz="1092" baseline="0">
                <a:solidFill>
                  <a:srgbClr val="000000"/>
                </a:solidFill>
              </a:defRPr>
            </a:lvl1pPr>
          </a:lstStyle>
          <a:p>
            <a:pPr lvl="0"/>
            <a:r>
              <a:rPr lang="en-US" dirty="0" smtClean="0"/>
              <a:t>Add captions here</a:t>
            </a:r>
          </a:p>
          <a:p>
            <a:pPr lvl="0"/>
            <a:endParaRPr lang="en-US" dirty="0"/>
          </a:p>
        </p:txBody>
      </p:sp>
      <p:sp>
        <p:nvSpPr>
          <p:cNvPr id="13" name="Text Placeholder 3"/>
          <p:cNvSpPr>
            <a:spLocks noGrp="1"/>
          </p:cNvSpPr>
          <p:nvPr>
            <p:ph type="body" sz="quarter" idx="14" hasCustomPrompt="1"/>
          </p:nvPr>
        </p:nvSpPr>
        <p:spPr>
          <a:xfrm>
            <a:off x="1059002" y="1626898"/>
            <a:ext cx="10212629" cy="415870"/>
          </a:xfrm>
          <a:prstGeom prst="rect">
            <a:avLst/>
          </a:prstGeom>
        </p:spPr>
        <p:txBody>
          <a:bodyPr vert="horz"/>
          <a:lstStyle>
            <a:lvl1pPr marL="0" indent="0" algn="l">
              <a:buNone/>
              <a:defRPr sz="2911" b="0" i="0" baseline="0">
                <a:latin typeface="URWGroteskConLig"/>
                <a:cs typeface="URWGroteskConLig"/>
              </a:defRPr>
            </a:lvl1pPr>
            <a:lvl2pPr marL="277246" indent="0" algn="r">
              <a:buNone/>
              <a:defRPr sz="1940" b="0" i="0">
                <a:latin typeface="URWGroteskTLig"/>
                <a:cs typeface="URWGroteskTLig"/>
              </a:defRPr>
            </a:lvl2pPr>
            <a:lvl3pPr marL="554492" indent="0" algn="r">
              <a:buNone/>
              <a:defRPr sz="1940" b="0" i="0">
                <a:latin typeface="URWGroteskTLig"/>
                <a:cs typeface="URWGroteskTLig"/>
              </a:defRPr>
            </a:lvl3pPr>
            <a:lvl4pPr marL="831738" indent="0" algn="r">
              <a:buNone/>
              <a:defRPr sz="1940" b="0" i="0">
                <a:latin typeface="URWGroteskTLig"/>
                <a:cs typeface="URWGroteskTLig"/>
              </a:defRPr>
            </a:lvl4pPr>
            <a:lvl5pPr marL="1108984" indent="0" algn="r">
              <a:buNone/>
              <a:defRPr sz="1940" b="0" i="0">
                <a:latin typeface="URWGroteskTLig"/>
                <a:cs typeface="URWGroteskTLig"/>
              </a:defRPr>
            </a:lvl5pPr>
          </a:lstStyle>
          <a:p>
            <a:pPr lvl="0"/>
            <a:r>
              <a:rPr lang="en-US" dirty="0" smtClean="0"/>
              <a:t>Click to add subhead</a:t>
            </a:r>
            <a:endParaRPr lang="en-US" dirty="0"/>
          </a:p>
        </p:txBody>
      </p:sp>
      <p:pic>
        <p:nvPicPr>
          <p:cNvPr id="15" name="Picture 14" descr="Nebraska_N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1631" y="5970427"/>
            <a:ext cx="739376" cy="689237"/>
          </a:xfrm>
          <a:prstGeom prst="rect">
            <a:avLst/>
          </a:prstGeom>
        </p:spPr>
      </p:pic>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81175E-7 6.62363E-7 L 5.81175E-7 -0.11591 " pathEditMode="relative" rAng="0" ptsTypes="AA">
                                      <p:cBhvr>
                                        <p:cTn id="6" dur="7000" fill="hold"/>
                                        <p:tgtEl>
                                          <p:spTgt spid="12">
                                            <p:txEl>
                                              <p:pRg st="0" end="0"/>
                                            </p:txEl>
                                          </p:spTgt>
                                        </p:tgtEl>
                                        <p:attrNameLst>
                                          <p:attrName>ppt_x</p:attrName>
                                          <p:attrName>ppt_y</p:attrName>
                                        </p:attrNameLst>
                                      </p:cBhvr>
                                      <p:rCtr x="0" y="-5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64" presetClass="path" presetSubtype="0" accel="50000" decel="50000" fill="hold" nodeType="afterEffect">
                  <p:stCondLst>
                    <p:cond delay="0"/>
                  </p:stCondLst>
                  <p:childTnLst>
                    <p:animMotion origin="layout" path="M 5.81175E-7 6.62363E-7 L 5.81175E-7 -0.11591 " pathEditMode="relative" rAng="0" ptsTypes="AA">
                      <p:cBhvr>
                        <p:cTn dur="7000" fill="hold"/>
                        <p:tgtEl>
                          <p:spTgt spid="12"/>
                        </p:tgtEl>
                        <p:attrNameLst>
                          <p:attrName>ppt_x</p:attrName>
                          <p:attrName>ppt_y</p:attrName>
                        </p:attrNameLst>
                      </p:cBhvr>
                      <p:rCtr x="0" y="-5796"/>
                    </p:animMotion>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Lockup">
    <p:spTree>
      <p:nvGrpSpPr>
        <p:cNvPr id="1" name=""/>
        <p:cNvGrpSpPr/>
        <p:nvPr/>
      </p:nvGrpSpPr>
      <p:grpSpPr>
        <a:xfrm>
          <a:off x="0" y="0"/>
          <a:ext cx="0" cy="0"/>
          <a:chOff x="0" y="0"/>
          <a:chExt cx="0" cy="0"/>
        </a:xfrm>
      </p:grpSpPr>
      <p:sp>
        <p:nvSpPr>
          <p:cNvPr id="14" name="Text Placeholder 2"/>
          <p:cNvSpPr>
            <a:spLocks noGrp="1"/>
          </p:cNvSpPr>
          <p:nvPr>
            <p:ph type="body" sz="quarter" idx="11" hasCustomPrompt="1"/>
          </p:nvPr>
        </p:nvSpPr>
        <p:spPr>
          <a:xfrm>
            <a:off x="1059002" y="6940789"/>
            <a:ext cx="6654383" cy="415870"/>
          </a:xfrm>
          <a:prstGeom prst="rect">
            <a:avLst/>
          </a:prstGeom>
          <a:noFill/>
          <a:ln>
            <a:noFill/>
          </a:ln>
        </p:spPr>
        <p:txBody>
          <a:bodyPr vert="horz" anchor="t"/>
          <a:lstStyle>
            <a:lvl1pPr marL="0" indent="0">
              <a:buNone/>
              <a:defRPr sz="1092" baseline="0">
                <a:solidFill>
                  <a:srgbClr val="000000"/>
                </a:solidFill>
              </a:defRPr>
            </a:lvl1pPr>
          </a:lstStyle>
          <a:p>
            <a:pPr lvl="0"/>
            <a:r>
              <a:rPr lang="en-US" dirty="0" smtClean="0"/>
              <a:t>Add captions here</a:t>
            </a:r>
          </a:p>
          <a:p>
            <a:pPr lvl="0"/>
            <a:endParaRPr lang="en-US" dirty="0"/>
          </a:p>
        </p:txBody>
      </p:sp>
      <p:sp>
        <p:nvSpPr>
          <p:cNvPr id="8" name="Text Placeholder 17"/>
          <p:cNvSpPr>
            <a:spLocks noGrp="1"/>
          </p:cNvSpPr>
          <p:nvPr>
            <p:ph type="body" sz="quarter" idx="10" hasCustomPrompt="1"/>
          </p:nvPr>
        </p:nvSpPr>
        <p:spPr>
          <a:xfrm>
            <a:off x="1752167" y="2320014"/>
            <a:ext cx="9565675" cy="3326958"/>
          </a:xfrm>
          <a:prstGeom prst="rect">
            <a:avLst/>
          </a:prstGeom>
        </p:spPr>
        <p:txBody>
          <a:bodyPr anchor="t"/>
          <a:lstStyle>
            <a:lvl1pPr>
              <a:defRPr sz="3638" b="0" i="0">
                <a:solidFill>
                  <a:srgbClr val="000000"/>
                </a:solidFill>
                <a:latin typeface="URWGroteskConLig"/>
                <a:ea typeface="URW Grotesk T Light" charset="0"/>
                <a:cs typeface="URWGroteskConLig"/>
              </a:defRPr>
            </a:lvl1pPr>
            <a:lvl2pPr>
              <a:defRPr sz="3638" b="0" i="0">
                <a:solidFill>
                  <a:srgbClr val="000000"/>
                </a:solidFill>
                <a:latin typeface="URWGroteskConLig"/>
                <a:ea typeface="URW Grotesk T Light" charset="0"/>
                <a:cs typeface="URWGroteskConLig"/>
              </a:defRPr>
            </a:lvl2pPr>
            <a:lvl3pPr>
              <a:defRPr sz="3638" b="0" i="0">
                <a:solidFill>
                  <a:srgbClr val="000000"/>
                </a:solidFill>
                <a:latin typeface="URWGroteskConLig"/>
                <a:ea typeface="URW Grotesk T Light" charset="0"/>
                <a:cs typeface="URWGroteskConLig"/>
              </a:defRPr>
            </a:lvl3pPr>
            <a:lvl4pPr>
              <a:defRPr sz="3638" b="0" i="0">
                <a:solidFill>
                  <a:srgbClr val="000000"/>
                </a:solidFill>
                <a:latin typeface="URWGroteskConLig"/>
                <a:ea typeface="URW Grotesk T Light" charset="0"/>
                <a:cs typeface="URWGroteskConLig"/>
              </a:defRPr>
            </a:lvl4pPr>
            <a:lvl5pPr>
              <a:defRPr sz="3638" b="0" i="0">
                <a:solidFill>
                  <a:srgbClr val="000000"/>
                </a:solidFill>
                <a:latin typeface="URWGroteskConLig"/>
                <a:ea typeface="URW Grotesk T Light" charset="0"/>
                <a:cs typeface="URWGroteskConLig"/>
              </a:defRPr>
            </a:lvl5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15" name="Title 19"/>
          <p:cNvSpPr>
            <a:spLocks noGrp="1"/>
          </p:cNvSpPr>
          <p:nvPr>
            <p:ph type="title" hasCustomPrompt="1"/>
          </p:nvPr>
        </p:nvSpPr>
        <p:spPr>
          <a:xfrm>
            <a:off x="1059002" y="933782"/>
            <a:ext cx="10212629" cy="646908"/>
          </a:xfrm>
          <a:prstGeom prst="rect">
            <a:avLst/>
          </a:prstGeom>
        </p:spPr>
        <p:txBody>
          <a:bodyPr/>
          <a:lstStyle>
            <a:lvl1pPr algn="l">
              <a:defRPr sz="4002" b="0" i="0">
                <a:solidFill>
                  <a:srgbClr val="E72000"/>
                </a:solidFill>
                <a:latin typeface="URWGroteskConBol"/>
                <a:ea typeface="URW Grotesk" charset="0"/>
                <a:cs typeface="URWGroteskConBol"/>
              </a:defRPr>
            </a:lvl1pPr>
          </a:lstStyle>
          <a:p>
            <a:r>
              <a:rPr lang="en-US" dirty="0" smtClean="0"/>
              <a:t>CLICK TO EDIT MASTER TITLE STYLE</a:t>
            </a:r>
            <a:endParaRPr lang="en-US" dirty="0"/>
          </a:p>
        </p:txBody>
      </p:sp>
      <p:sp>
        <p:nvSpPr>
          <p:cNvPr id="16" name="Text Placeholder 3"/>
          <p:cNvSpPr>
            <a:spLocks noGrp="1"/>
          </p:cNvSpPr>
          <p:nvPr>
            <p:ph type="body" sz="quarter" idx="14" hasCustomPrompt="1"/>
          </p:nvPr>
        </p:nvSpPr>
        <p:spPr>
          <a:xfrm>
            <a:off x="1059002" y="1626898"/>
            <a:ext cx="10212629" cy="415870"/>
          </a:xfrm>
          <a:prstGeom prst="rect">
            <a:avLst/>
          </a:prstGeom>
        </p:spPr>
        <p:txBody>
          <a:bodyPr vert="horz"/>
          <a:lstStyle>
            <a:lvl1pPr marL="0" indent="0" algn="l">
              <a:buNone/>
              <a:defRPr sz="2911" b="0" i="0" baseline="0">
                <a:latin typeface="URWGroteskConLig"/>
                <a:cs typeface="URWGroteskConLig"/>
              </a:defRPr>
            </a:lvl1pPr>
            <a:lvl2pPr marL="277246" indent="0" algn="r">
              <a:buNone/>
              <a:defRPr sz="1940" b="0" i="0">
                <a:latin typeface="URWGroteskTLig"/>
                <a:cs typeface="URWGroteskTLig"/>
              </a:defRPr>
            </a:lvl2pPr>
            <a:lvl3pPr marL="554492" indent="0" algn="r">
              <a:buNone/>
              <a:defRPr sz="1940" b="0" i="0">
                <a:latin typeface="URWGroteskTLig"/>
                <a:cs typeface="URWGroteskTLig"/>
              </a:defRPr>
            </a:lvl3pPr>
            <a:lvl4pPr marL="831738" indent="0" algn="r">
              <a:buNone/>
              <a:defRPr sz="1940" b="0" i="0">
                <a:latin typeface="URWGroteskTLig"/>
                <a:cs typeface="URWGroteskTLig"/>
              </a:defRPr>
            </a:lvl4pPr>
            <a:lvl5pPr marL="1108984" indent="0" algn="r">
              <a:buNone/>
              <a:defRPr sz="1940" b="0" i="0">
                <a:latin typeface="URWGroteskTLig"/>
                <a:cs typeface="URWGroteskTLig"/>
              </a:defRPr>
            </a:lvl5pPr>
          </a:lstStyle>
          <a:p>
            <a:pPr lvl="0"/>
            <a:r>
              <a:rPr lang="en-US" dirty="0" smtClean="0"/>
              <a:t>Click to add subhead</a:t>
            </a:r>
            <a:endParaRPr lang="en-US" dirty="0"/>
          </a:p>
        </p:txBody>
      </p:sp>
      <p:sp>
        <p:nvSpPr>
          <p:cNvPr id="17" name="Picture Placeholder 3"/>
          <p:cNvSpPr>
            <a:spLocks noGrp="1"/>
          </p:cNvSpPr>
          <p:nvPr>
            <p:ph type="pic" sz="quarter" idx="12" hasCustomPrompt="1"/>
          </p:nvPr>
        </p:nvSpPr>
        <p:spPr>
          <a:xfrm>
            <a:off x="1059002" y="5831803"/>
            <a:ext cx="3049925" cy="720071"/>
          </a:xfrm>
          <a:prstGeom prst="rect">
            <a:avLst/>
          </a:prstGeom>
        </p:spPr>
        <p:txBody>
          <a:bodyPr/>
          <a:lstStyle>
            <a:lvl1pPr>
              <a:defRPr baseline="0">
                <a:solidFill>
                  <a:schemeClr val="tx1"/>
                </a:solidFill>
              </a:defRPr>
            </a:lvl1pPr>
          </a:lstStyle>
          <a:p>
            <a:r>
              <a:rPr lang="en-US" dirty="0" smtClean="0"/>
              <a:t>INSERT LOCKUP (.PDF RGB version)</a:t>
            </a:r>
            <a:endParaRPr lang="en-US"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81175E-7 6.62363E-7 L 5.81175E-7 -0.11591 " pathEditMode="relative" rAng="0" ptsTypes="AA">
                                      <p:cBhvr>
                                        <p:cTn id="6" dur="7000" fill="hold"/>
                                        <p:tgtEl>
                                          <p:spTgt spid="14">
                                            <p:txEl>
                                              <p:pRg st="0" end="0"/>
                                            </p:txEl>
                                          </p:spTgt>
                                        </p:tgtEl>
                                        <p:attrNameLst>
                                          <p:attrName>ppt_x</p:attrName>
                                          <p:attrName>ppt_y</p:attrName>
                                        </p:attrNameLst>
                                      </p:cBhvr>
                                      <p:rCtr x="0" y="-5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64" presetClass="path" presetSubtype="0" accel="50000" decel="50000" fill="hold" nodeType="afterEffect">
                  <p:stCondLst>
                    <p:cond delay="0"/>
                  </p:stCondLst>
                  <p:childTnLst>
                    <p:animMotion origin="layout" path="M 5.81175E-7 6.62363E-7 L 5.81175E-7 -0.11591 " pathEditMode="relative" rAng="0" ptsTypes="AA">
                      <p:cBhvr>
                        <p:cTn dur="7000" fill="hold"/>
                        <p:tgtEl>
                          <p:spTgt spid="14"/>
                        </p:tgtEl>
                        <p:attrNameLst>
                          <p:attrName>ppt_x</p:attrName>
                          <p:attrName>ppt_y</p:attrName>
                        </p:attrNameLst>
                      </p:cBhvr>
                      <p:rCtr x="0" y="-5796"/>
                    </p:animMotion>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240379" flipV="1">
            <a:off x="739699" y="698518"/>
            <a:ext cx="2045527" cy="426134"/>
          </a:xfrm>
          <a:prstGeom prst="rect">
            <a:avLst/>
          </a:prstGeom>
        </p:spPr>
      </p:pic>
      <p:sp>
        <p:nvSpPr>
          <p:cNvPr id="2" name="Title 1"/>
          <p:cNvSpPr>
            <a:spLocks noGrp="1"/>
          </p:cNvSpPr>
          <p:nvPr>
            <p:ph type="title" hasCustomPrompt="1"/>
          </p:nvPr>
        </p:nvSpPr>
        <p:spPr>
          <a:xfrm>
            <a:off x="838200" y="365126"/>
            <a:ext cx="10515600" cy="1157196"/>
          </a:xfrm>
          <a:prstGeom prst="rect">
            <a:avLst/>
          </a:prstGeom>
        </p:spPr>
        <p:txBody>
          <a:bodyPr>
            <a:normAutofit/>
          </a:bodyPr>
          <a:lstStyle>
            <a:lvl1pPr>
              <a:defRPr sz="4000">
                <a:solidFill>
                  <a:srgbClr val="006838"/>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877680" y="1847850"/>
            <a:ext cx="10515600" cy="4351338"/>
          </a:xfrm>
          <a:prstGeom prst="rect">
            <a:avLst/>
          </a:prstGeom>
        </p:spPr>
        <p:txBody>
          <a:bodyPr/>
          <a:lstStyle>
            <a:lvl1pPr>
              <a:buClr>
                <a:schemeClr val="accent4"/>
              </a:buClr>
              <a:defRPr>
                <a:solidFill>
                  <a:schemeClr val="tx1">
                    <a:lumMod val="75000"/>
                    <a:lumOff val="25000"/>
                  </a:schemeClr>
                </a:solidFill>
              </a:defRPr>
            </a:lvl1pPr>
            <a:lvl2pPr>
              <a:buClr>
                <a:schemeClr val="accent4"/>
              </a:buClr>
              <a:defRPr>
                <a:solidFill>
                  <a:schemeClr val="tx1">
                    <a:lumMod val="75000"/>
                    <a:lumOff val="25000"/>
                  </a:schemeClr>
                </a:solidFill>
              </a:defRPr>
            </a:lvl2pPr>
            <a:lvl3pPr>
              <a:buClr>
                <a:schemeClr val="accent4"/>
              </a:buClr>
              <a:defRPr>
                <a:solidFill>
                  <a:schemeClr val="tx1">
                    <a:lumMod val="75000"/>
                    <a:lumOff val="25000"/>
                  </a:schemeClr>
                </a:solidFill>
              </a:defRPr>
            </a:lvl3pPr>
            <a:lvl4pPr>
              <a:buClr>
                <a:schemeClr val="accent4"/>
              </a:buClr>
              <a:defRPr>
                <a:solidFill>
                  <a:schemeClr val="tx1">
                    <a:lumMod val="75000"/>
                    <a:lumOff val="25000"/>
                  </a:schemeClr>
                </a:solidFill>
              </a:defRPr>
            </a:lvl4pPr>
            <a:lvl5pPr>
              <a:buClr>
                <a:schemeClr val="accent4"/>
              </a:buCl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17FFDD-5124-4537-BDCA-5BEC241EFC6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3985" y="6311900"/>
            <a:ext cx="1740412" cy="374905"/>
          </a:xfrm>
          <a:prstGeom prst="rect">
            <a:avLst/>
          </a:prstGeom>
        </p:spPr>
      </p:pic>
      <p:sp>
        <p:nvSpPr>
          <p:cNvPr id="7" name="Content Placeholder 6"/>
          <p:cNvSpPr>
            <a:spLocks noGrp="1"/>
          </p:cNvSpPr>
          <p:nvPr>
            <p:ph sz="quarter" idx="12"/>
          </p:nvPr>
        </p:nvSpPr>
        <p:spPr>
          <a:xfrm>
            <a:off x="5053013" y="1690688"/>
            <a:ext cx="914400" cy="91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96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6E25E-60F1-46D4-9727-54356F24CB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343D201-CF60-4F2F-AA4A-3CB2C753C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892EDE4-BA10-4809-A3F5-2C8101C547CB}"/>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2806C7A-6325-4D25-8726-035C8375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38D7780-8FEB-4FEB-93B1-4B9CC39ADDD8}"/>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25435-BE93-A748-AFA6-F165842BE976}"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16F2F-BBD3-4429-B4C8-559761783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DACB660-D238-4594-92D6-9C5C22B433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169A730-1F50-44A7-B223-261F01170633}"/>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D34FA8F-6A39-4E16-B49D-6D25F24A63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D7EB3CC-5AE4-410D-9901-DA8D4C7FF1BD}"/>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4FA80-5EE7-4832-AFA9-CDDD76225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A4F9359-EB2D-44CD-8797-EAA54A954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6EB511B-EC57-410E-913E-11326D13F130}"/>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18DF95-446F-4DF7-A6E3-1D338CD2B2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D403008-F980-4A2B-8A2A-E3901BCB6509}"/>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2F2808-1FB3-4AA8-9A47-AB8638009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DD684A0-9F59-4515-ADF7-7D07C0B57C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7E84A6A-F9EF-42A6-A43B-729D2598C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509A3B1-1BE7-4C4F-96FF-1E5F8AE5B55B}"/>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91C3EC2-A3EB-4672-A9E4-E2D2A15F2C8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AB6242A-6237-4B37-AFA4-F8C43EC0AAFB}"/>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5765D1-67D4-43E9-A555-98626247DC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C395260-4194-4051-8FFD-4FEA3B5DC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E9E4A7C-5BBB-449E-B369-EDC5F5A551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927221-B8B1-4903-A494-3E9D7B1FF2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1F80A03-4138-4073-BFD9-F2621B8EA1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FDF30C-F9B4-4629-B82D-036E0133D16A}"/>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EBE9E84-A42C-448B-AE2A-76B3C9E9DF0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02F60AF-E0A5-4F5F-96A8-FBB22D506E85}"/>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F22E8-546B-4D62-B413-997FFA1C6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584F8C6-7E79-4513-BEB5-26FFB894DF24}"/>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C05FC9EB-7884-4B63-9F58-51E2A7A5F07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7EE6282F-0AA2-4D3B-B92E-B379975D2BB3}"/>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7202DA7-7B58-4BD6-8814-FB30930962E1}"/>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B8FBCA95-BEE4-4084-A20C-B23CBAB8D2F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5A0A3D03-AD4E-43CA-8F4F-1A7376ED5C30}"/>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73A86-DBA3-4D26-838C-68C92259D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5740A72-7039-4092-AA5F-F83E5B65C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DEB47EA-232F-42BF-9633-5E599596A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DECF855-566E-489A-8A4F-050E61E17400}"/>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F42AE0-82F5-42F2-AF0C-D466D971874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9888042-165F-474A-9226-9371989B30E0}"/>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88B821-0536-491F-BFFD-56E6D4CB6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F439C6C-0FE7-4F54-803A-F36609A79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7B693A2-C64D-4965-964D-4AB6F1455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D6A6B42-B23F-4241-86D5-FC3B7E832ACF}"/>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67EF19E-34A5-45D0-BEDF-1866E99DB2C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0D71EAE-F9D4-4EDE-AEBF-90C6C128AAF9}"/>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C98753-CB61-485A-8518-8012D3D2A2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CFAFEAB-9305-4B35-A17B-4D62538AFA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BC8A14-7DE5-4EC2-B889-F7CFDBC8A406}"/>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4FB357A-5B29-4DD1-87CC-82D34907E7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AA3B168-7625-493F-B039-9EF14DF4C876}"/>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CA7B3D7-9769-4D4B-824D-FBD67BB5F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AB38A63-A42B-4F87-AE3A-426244E6E8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FD7FD0-7C35-4C5F-B7C7-871B3AAE6EA4}"/>
              </a:ext>
            </a:extLst>
          </p:cNvPr>
          <p:cNvSpPr>
            <a:spLocks noGrp="1"/>
          </p:cNvSpPr>
          <p:nvPr>
            <p:ph type="dt" sz="half" idx="10"/>
          </p:nvPr>
        </p:nvSpPr>
        <p:spPr/>
        <p:txBody>
          <a:body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46D2CC3-6813-4A9E-9461-B5B0A116E9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D8757F8-2E9C-4CB3-BCE7-C8CE8920C866}"/>
              </a:ext>
            </a:extLst>
          </p:cNvPr>
          <p:cNvSpPr>
            <a:spLocks noGrp="1"/>
          </p:cNvSpPr>
          <p:nvPr>
            <p:ph type="sldNum" sz="quarter" idx="12"/>
          </p:nvPr>
        </p:nvSpPr>
        <p:spPr/>
        <p:txBody>
          <a:body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25435-BE93-A748-AFA6-F165842BE976}"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25435-BE93-A748-AFA6-F165842BE976}"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25435-BE93-A748-AFA6-F165842BE976}" type="datetimeFigureOut">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25435-BE93-A748-AFA6-F165842BE976}" type="datetimeFigureOut">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92914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25435-BE93-A748-AFA6-F165842BE976}" type="datetimeFigureOut">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185300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25435-BE93-A748-AFA6-F165842BE976}"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25435-BE93-A748-AFA6-F165842BE976}"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6523-37E6-1B42-8EB6-8B35387C943A}" type="slidenum">
              <a:rPr lang="en-US" smtClean="0"/>
              <a:t>‹#›</a:t>
            </a:fld>
            <a:endParaRPr lang="en-US"/>
          </a:p>
        </p:txBody>
      </p:sp>
    </p:spTree>
    <p:extLst>
      <p:ext uri="{BB962C8B-B14F-4D97-AF65-F5344CB8AC3E}">
        <p14:creationId xmlns:p14="http://schemas.microsoft.com/office/powerpoint/2010/main" val="171624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3.xml"/><Relationship Id="rId7" Type="http://schemas.openxmlformats.org/officeDocument/2006/relationships/image" Target="../media/image3.jp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25435-BE93-A748-AFA6-F165842BE976}" type="datetimeFigureOut">
              <a:rPr lang="en-US" smtClean="0"/>
              <a:t>5/9/18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66523-37E6-1B42-8EB6-8B35387C943A}" type="slidenum">
              <a:rPr lang="en-US" smtClean="0"/>
              <a:t>‹#›</a:t>
            </a:fld>
            <a:endParaRPr lang="en-US"/>
          </a:p>
        </p:txBody>
      </p:sp>
    </p:spTree>
    <p:extLst>
      <p:ext uri="{BB962C8B-B14F-4D97-AF65-F5344CB8AC3E}">
        <p14:creationId xmlns:p14="http://schemas.microsoft.com/office/powerpoint/2010/main" val="133047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1505.028 Toolbox PPT_Sidebar_3a.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7519"/>
          </a:xfrm>
          <a:prstGeom prst="rect">
            <a:avLst/>
          </a:prstGeom>
        </p:spPr>
      </p:pic>
    </p:spTree>
    <p:extLst>
      <p:ext uri="{BB962C8B-B14F-4D97-AF65-F5344CB8AC3E}">
        <p14:creationId xmlns:p14="http://schemas.microsoft.com/office/powerpoint/2010/main" val="53204851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505.028 Toolbox PPT_Sidebar_3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7519"/>
          </a:xfrm>
          <a:prstGeom prst="rect">
            <a:avLst/>
          </a:prstGeom>
        </p:spPr>
      </p:pic>
    </p:spTree>
    <p:extLst>
      <p:ext uri="{BB962C8B-B14F-4D97-AF65-F5344CB8AC3E}">
        <p14:creationId xmlns:p14="http://schemas.microsoft.com/office/powerpoint/2010/main" val="9735463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iming>
    <p:tnLst>
      <p:par>
        <p:cTn id="1" dur="indefinite" restart="never" nodeType="tmRoot"/>
      </p:par>
    </p:tnLst>
  </p:timing>
  <p:txStyles>
    <p:titleStyle>
      <a:lvl1pPr algn="l" defTabSz="554492" rtl="0" eaLnBrk="1" latinLnBrk="0" hangingPunct="1">
        <a:lnSpc>
          <a:spcPct val="90000"/>
        </a:lnSpc>
        <a:spcBef>
          <a:spcPct val="0"/>
        </a:spcBef>
        <a:buNone/>
        <a:defRPr sz="2668" kern="1200">
          <a:solidFill>
            <a:schemeClr val="tx1"/>
          </a:solidFill>
          <a:latin typeface="+mj-lt"/>
          <a:ea typeface="+mj-ea"/>
          <a:cs typeface="+mj-cs"/>
        </a:defRPr>
      </a:lvl1pPr>
    </p:titleStyle>
    <p:bodyStyle>
      <a:lvl1pPr marL="138623" indent="-138623" algn="l" defTabSz="554492" rtl="0" eaLnBrk="1" latinLnBrk="0" hangingPunct="1">
        <a:lnSpc>
          <a:spcPct val="90000"/>
        </a:lnSpc>
        <a:spcBef>
          <a:spcPts val="606"/>
        </a:spcBef>
        <a:buFont typeface="Arial"/>
        <a:buChar char="•"/>
        <a:defRPr sz="1698" kern="1200">
          <a:solidFill>
            <a:schemeClr val="tx1"/>
          </a:solidFill>
          <a:latin typeface="+mn-lt"/>
          <a:ea typeface="+mn-ea"/>
          <a:cs typeface="+mn-cs"/>
        </a:defRPr>
      </a:lvl1pPr>
      <a:lvl2pPr marL="415869" indent="-138623" algn="l" defTabSz="554492" rtl="0" eaLnBrk="1" latinLnBrk="0" hangingPunct="1">
        <a:lnSpc>
          <a:spcPct val="90000"/>
        </a:lnSpc>
        <a:spcBef>
          <a:spcPts val="303"/>
        </a:spcBef>
        <a:buFont typeface="Arial"/>
        <a:buChar char="•"/>
        <a:defRPr sz="1455" kern="1200">
          <a:solidFill>
            <a:schemeClr val="tx1"/>
          </a:solidFill>
          <a:latin typeface="+mn-lt"/>
          <a:ea typeface="+mn-ea"/>
          <a:cs typeface="+mn-cs"/>
        </a:defRPr>
      </a:lvl2pPr>
      <a:lvl3pPr marL="693115" indent="-138623" algn="l" defTabSz="554492" rtl="0" eaLnBrk="1" latinLnBrk="0" hangingPunct="1">
        <a:lnSpc>
          <a:spcPct val="90000"/>
        </a:lnSpc>
        <a:spcBef>
          <a:spcPts val="303"/>
        </a:spcBef>
        <a:buFont typeface="Arial"/>
        <a:buChar char="•"/>
        <a:defRPr sz="1213" kern="1200">
          <a:solidFill>
            <a:schemeClr val="tx1"/>
          </a:solidFill>
          <a:latin typeface="+mn-lt"/>
          <a:ea typeface="+mn-ea"/>
          <a:cs typeface="+mn-cs"/>
        </a:defRPr>
      </a:lvl3pPr>
      <a:lvl4pPr marL="970361" indent="-138623" algn="l" defTabSz="554492" rtl="0" eaLnBrk="1" latinLnBrk="0" hangingPunct="1">
        <a:lnSpc>
          <a:spcPct val="90000"/>
        </a:lnSpc>
        <a:spcBef>
          <a:spcPts val="303"/>
        </a:spcBef>
        <a:buFont typeface="Arial"/>
        <a:buChar char="•"/>
        <a:defRPr sz="1092" kern="1200">
          <a:solidFill>
            <a:schemeClr val="tx1"/>
          </a:solidFill>
          <a:latin typeface="+mn-lt"/>
          <a:ea typeface="+mn-ea"/>
          <a:cs typeface="+mn-cs"/>
        </a:defRPr>
      </a:lvl4pPr>
      <a:lvl5pPr marL="1247607" indent="-138623" algn="l" defTabSz="554492" rtl="0" eaLnBrk="1" latinLnBrk="0" hangingPunct="1">
        <a:lnSpc>
          <a:spcPct val="90000"/>
        </a:lnSpc>
        <a:spcBef>
          <a:spcPts val="303"/>
        </a:spcBef>
        <a:buFont typeface="Arial"/>
        <a:buChar char="•"/>
        <a:defRPr sz="1092" kern="1200">
          <a:solidFill>
            <a:schemeClr val="tx1"/>
          </a:solidFill>
          <a:latin typeface="+mn-lt"/>
          <a:ea typeface="+mn-ea"/>
          <a:cs typeface="+mn-cs"/>
        </a:defRPr>
      </a:lvl5pPr>
      <a:lvl6pPr marL="1524853" indent="-138623" algn="l" defTabSz="554492" rtl="0" eaLnBrk="1" latinLnBrk="0" hangingPunct="1">
        <a:lnSpc>
          <a:spcPct val="90000"/>
        </a:lnSpc>
        <a:spcBef>
          <a:spcPts val="303"/>
        </a:spcBef>
        <a:buFont typeface="Arial"/>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C2AC1B-29B4-44B6-A977-D3A5F5398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0F96DB6-3A6D-4DCF-A4D0-EB9970133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4717E65-46DF-40B4-A995-95687BB79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8E7E8-8C36-4AA2-9C07-C3CED7BD3F1B}" type="datetimeFigureOut">
              <a:rPr lang="en-US" smtClean="0">
                <a:solidFill>
                  <a:prstClr val="black">
                    <a:tint val="75000"/>
                  </a:prstClr>
                </a:solidFill>
              </a:rPr>
              <a:pPr/>
              <a:t>5/9/18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58FD669-98A6-4256-AD6D-7F258291E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68EB31A-DB71-4085-B98C-1C0DD75E6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60372-8E7F-408A-A0DC-4E8798F78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3361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 Id="rId3" Type="http://schemas.openxmlformats.org/officeDocument/2006/relationships/hyperlink" Target="mailto:AFRI-SAS@nifa.usd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 Id="rId3" Type="http://schemas.openxmlformats.org/officeDocument/2006/relationships/hyperlink" Target="https://nifa.usda.gov/sites/default/files/resource/AFRI-Letter-of-Intent-Instruction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hyperlink" Target="https://nifa.usda.gov/event/webinar-afri-sustainable-agricultural-systems-may10" TargetMode="External"/><Relationship Id="rId4" Type="http://schemas.openxmlformats.org/officeDocument/2006/relationships/hyperlink" Target="https://urldefense.proofpoint.com/v2/url?u=https-3A__nifa.usda.gov_event_webinar-2Dafri-2Dsustainable-2Dagricultural-2Dsystems-2Dmay23&amp;d=DwMFAg&amp;c=Cu5g146wZdoqVuKpTNsYHeFX_rg6kWhlkLF8Eft-wwo&amp;r=RgNHCAKdsndN2RFWIqoLlm-ZYGccNG4b4_j6N6tYRNo&amp;m=gNe76-S2UNqh2AogkotaYDNg0lO2CJ18jqGOKfilqX8&amp;s=3jrvaRlcUWEq1QQKeuysqp-qmoZag6YBz_QefHvMkIs&amp;e=" TargetMode="External"/><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hyperlink" Target="https://sbsrc.unl.edu/mindy-anderson-knott" TargetMode="External"/><Relationship Id="rId4" Type="http://schemas.openxmlformats.org/officeDocument/2006/relationships/hyperlink" Target="http://mapacademy.unl.edu/" TargetMode="External"/><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 Id="rId3" Type="http://schemas.openxmlformats.org/officeDocument/2006/relationships/hyperlink" Target="https://nifa.usda.gov/sites/default/files/resource/AFRI-Review-Criteri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31.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oleObject" Target="../embeddings/oleObject1.bin"/><Relationship Id="rId5"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oleObject" Target="../embeddings/oleObject2.bin"/><Relationship Id="rId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oleObject" Target="../embeddings/oleObject3.bin"/><Relationship Id="rId5"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oleObject" Target="../embeddings/oleObject4.bin"/><Relationship Id="rId5"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byron.chaves-elizondo@unl.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oleObject" Target="../embeddings/oleObject5.bin"/><Relationship Id="rId5" Type="http://schemas.openxmlformats.org/officeDocument/2006/relationships/image" Target="../media/image7.w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775" y="1153551"/>
            <a:ext cx="10726225" cy="1920313"/>
          </a:xfrm>
        </p:spPr>
        <p:txBody>
          <a:bodyPr>
            <a:normAutofit fontScale="90000"/>
          </a:bodyPr>
          <a:lstStyle/>
          <a:p>
            <a:r>
              <a:rPr lang="en-US" sz="4800" b="1" dirty="0" smtClean="0"/>
              <a:t>Overview</a:t>
            </a:r>
            <a:br>
              <a:rPr lang="en-US" sz="4800" b="1" dirty="0" smtClean="0"/>
            </a:br>
            <a:r>
              <a:rPr lang="en-US" sz="4800" b="1" smtClean="0"/>
              <a:t>2018 USDA NIFA AFRI</a:t>
            </a:r>
            <a:r>
              <a:rPr lang="en-US" sz="4800" b="1" dirty="0" smtClean="0"/>
              <a:t/>
            </a:r>
            <a:br>
              <a:rPr lang="en-US" sz="4800" b="1" dirty="0" smtClean="0"/>
            </a:br>
            <a:r>
              <a:rPr lang="en-US" sz="4800" b="1" smtClean="0"/>
              <a:t>Sustainable Agricultural Systems RFA</a:t>
            </a:r>
            <a:endParaRPr lang="en-US" sz="4800" b="1" dirty="0"/>
          </a:p>
        </p:txBody>
      </p:sp>
      <p:sp>
        <p:nvSpPr>
          <p:cNvPr id="3" name="Subtitle 2"/>
          <p:cNvSpPr>
            <a:spLocks noGrp="1"/>
          </p:cNvSpPr>
          <p:nvPr>
            <p:ph type="subTitle" idx="1"/>
          </p:nvPr>
        </p:nvSpPr>
        <p:spPr>
          <a:xfrm>
            <a:off x="1524000" y="3967089"/>
            <a:ext cx="9144000" cy="2148837"/>
          </a:xfrm>
        </p:spPr>
        <p:txBody>
          <a:bodyPr>
            <a:normAutofit fontScale="55000" lnSpcReduction="20000"/>
          </a:bodyPr>
          <a:lstStyle/>
          <a:p>
            <a:r>
              <a:rPr lang="en-US" sz="5100" dirty="0" smtClean="0"/>
              <a:t>Deb Hamernik</a:t>
            </a:r>
          </a:p>
          <a:p>
            <a:r>
              <a:rPr lang="en-US" sz="5100" dirty="0" smtClean="0"/>
              <a:t>Associate Dean, Ag Research</a:t>
            </a:r>
          </a:p>
          <a:p>
            <a:r>
              <a:rPr lang="en-US" sz="5100" dirty="0" smtClean="0"/>
              <a:t>DHamernik2@unl.edu</a:t>
            </a:r>
          </a:p>
          <a:p>
            <a:endParaRPr lang="en-US" sz="4000" dirty="0"/>
          </a:p>
          <a:p>
            <a:r>
              <a:rPr lang="en-US" sz="4200" dirty="0" smtClean="0"/>
              <a:t>May 9, 2018</a:t>
            </a:r>
            <a:endParaRPr lang="en-US" sz="4200"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Tree>
    <p:extLst>
      <p:ext uri="{BB962C8B-B14F-4D97-AF65-F5344CB8AC3E}">
        <p14:creationId xmlns:p14="http://schemas.microsoft.com/office/powerpoint/2010/main" val="1497031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Agricultural Systems: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949639"/>
            <a:ext cx="11254153" cy="5016758"/>
          </a:xfrm>
          <a:prstGeom prst="rect">
            <a:avLst/>
          </a:prstGeom>
          <a:noFill/>
        </p:spPr>
        <p:txBody>
          <a:bodyPr wrap="square" rtlCol="0">
            <a:spAutoFit/>
          </a:bodyPr>
          <a:lstStyle/>
          <a:p>
            <a:r>
              <a:rPr lang="en-US" sz="3200" dirty="0" smtClean="0"/>
              <a:t>“Must demonstrate changes that are crucial to ensuring the food and agricultural supply and viability of the </a:t>
            </a:r>
            <a:r>
              <a:rPr lang="en-US" sz="3200" b="1" dirty="0" smtClean="0">
                <a:solidFill>
                  <a:srgbClr val="FF0000"/>
                </a:solidFill>
              </a:rPr>
              <a:t>entire value chain</a:t>
            </a:r>
            <a:r>
              <a:rPr lang="en-US" sz="3200" dirty="0" smtClean="0"/>
              <a:t>.”</a:t>
            </a:r>
          </a:p>
          <a:p>
            <a:endParaRPr lang="en-US" sz="1600" dirty="0"/>
          </a:p>
          <a:p>
            <a:r>
              <a:rPr lang="en-US" sz="3200" dirty="0" smtClean="0"/>
              <a:t>“This includes profitability, natural resources quality, food safety and quality, and the health and well-being of people and communities.”</a:t>
            </a:r>
          </a:p>
          <a:p>
            <a:endParaRPr lang="en-US" sz="1600" dirty="0"/>
          </a:p>
          <a:p>
            <a:r>
              <a:rPr lang="en-US" sz="3200" dirty="0" smtClean="0"/>
              <a:t>“Additionally, the systems must help develop and execute approaches to reducing the ecological footprint including, but not limited to, water and nutrient use, greenhouse gases, and energy use.”</a:t>
            </a:r>
            <a:endParaRPr lang="en-US" sz="2800" dirty="0"/>
          </a:p>
        </p:txBody>
      </p:sp>
    </p:spTree>
    <p:extLst>
      <p:ext uri="{BB962C8B-B14F-4D97-AF65-F5344CB8AC3E}">
        <p14:creationId xmlns:p14="http://schemas.microsoft.com/office/powerpoint/2010/main" val="185937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Purpose of the AFRI SAS RFA:</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1336430" y="1225689"/>
            <a:ext cx="9833317" cy="4524315"/>
          </a:xfrm>
          <a:prstGeom prst="rect">
            <a:avLst/>
          </a:prstGeom>
          <a:noFill/>
        </p:spPr>
        <p:txBody>
          <a:bodyPr wrap="square" rtlCol="0">
            <a:spAutoFit/>
          </a:bodyPr>
          <a:lstStyle/>
          <a:p>
            <a:r>
              <a:rPr lang="en-US" sz="3600" dirty="0" smtClean="0"/>
              <a:t>“Approaches must demonstrate </a:t>
            </a:r>
            <a:r>
              <a:rPr lang="en-US" sz="3600" b="1" dirty="0" smtClean="0">
                <a:solidFill>
                  <a:srgbClr val="FF0000"/>
                </a:solidFill>
              </a:rPr>
              <a:t>social, behavioral, economic, health, and environmental impacts</a:t>
            </a:r>
            <a:r>
              <a:rPr lang="en-US" sz="3600" dirty="0" smtClean="0"/>
              <a:t>.”</a:t>
            </a:r>
          </a:p>
          <a:p>
            <a:endParaRPr lang="en-US" sz="3600" dirty="0"/>
          </a:p>
          <a:p>
            <a:r>
              <a:rPr lang="en-US" sz="3600" dirty="0" smtClean="0"/>
              <a:t>“Outcomes of the work being proposed must result in </a:t>
            </a:r>
            <a:r>
              <a:rPr lang="en-US" sz="3600" b="1" dirty="0" smtClean="0">
                <a:solidFill>
                  <a:srgbClr val="FF0000"/>
                </a:solidFill>
              </a:rPr>
              <a:t>societal benefits</a:t>
            </a:r>
            <a:r>
              <a:rPr lang="en-US" sz="3600" dirty="0" smtClean="0"/>
              <a:t>, including promotion of rural prosperity and enhancement of quality of life for those involved in food and agricultural value chains </a:t>
            </a:r>
            <a:r>
              <a:rPr lang="en-US" sz="3600" b="1" dirty="0" smtClean="0">
                <a:solidFill>
                  <a:srgbClr val="FF0000"/>
                </a:solidFill>
              </a:rPr>
              <a:t>from</a:t>
            </a:r>
            <a:r>
              <a:rPr lang="en-US" sz="3600" dirty="0" smtClean="0"/>
              <a:t> </a:t>
            </a:r>
            <a:r>
              <a:rPr lang="en-US" sz="3600" b="1" dirty="0" smtClean="0">
                <a:solidFill>
                  <a:srgbClr val="FF0000"/>
                </a:solidFill>
              </a:rPr>
              <a:t>production to utilization and consumption</a:t>
            </a:r>
            <a:r>
              <a:rPr lang="en-US" sz="3600" dirty="0" smtClean="0"/>
              <a:t>.”</a:t>
            </a:r>
            <a:endParaRPr lang="en-US" sz="3600" dirty="0"/>
          </a:p>
        </p:txBody>
      </p:sp>
    </p:spTree>
    <p:extLst>
      <p:ext uri="{BB962C8B-B14F-4D97-AF65-F5344CB8AC3E}">
        <p14:creationId xmlns:p14="http://schemas.microsoft.com/office/powerpoint/2010/main" val="498055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Program Description:</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211015" y="1174727"/>
            <a:ext cx="11980984" cy="5201424"/>
          </a:xfrm>
          <a:prstGeom prst="rect">
            <a:avLst/>
          </a:prstGeom>
          <a:noFill/>
        </p:spPr>
        <p:txBody>
          <a:bodyPr wrap="square" rtlCol="0">
            <a:spAutoFit/>
          </a:bodyPr>
          <a:lstStyle/>
          <a:p>
            <a:r>
              <a:rPr lang="en-US" sz="3600" dirty="0" smtClean="0"/>
              <a:t>Program Area Code:	</a:t>
            </a:r>
            <a:r>
              <a:rPr lang="en-US" sz="3600" b="1" dirty="0" smtClean="0">
                <a:solidFill>
                  <a:srgbClr val="FF0000"/>
                </a:solidFill>
              </a:rPr>
              <a:t>A9201</a:t>
            </a:r>
          </a:p>
          <a:p>
            <a:endParaRPr lang="en-US" sz="1000" dirty="0" smtClean="0"/>
          </a:p>
          <a:p>
            <a:r>
              <a:rPr lang="en-US" sz="3600" dirty="0" smtClean="0"/>
              <a:t>Coordinated Agricultural Projects (CAP):</a:t>
            </a:r>
          </a:p>
          <a:p>
            <a:pPr marL="571500" indent="-571500">
              <a:buFont typeface="Arial" charset="0"/>
              <a:buChar char="•"/>
            </a:pPr>
            <a:r>
              <a:rPr lang="en-US" sz="2800" dirty="0"/>
              <a:t>M</a:t>
            </a:r>
            <a:r>
              <a:rPr lang="en-US" sz="2800" dirty="0" smtClean="0"/>
              <a:t>ust not exceed </a:t>
            </a:r>
            <a:r>
              <a:rPr lang="en-US" sz="2800" b="1" dirty="0" smtClean="0">
                <a:solidFill>
                  <a:srgbClr val="FF0000"/>
                </a:solidFill>
              </a:rPr>
              <a:t>$10 million total </a:t>
            </a:r>
            <a:r>
              <a:rPr lang="en-US" sz="2800" dirty="0" smtClean="0"/>
              <a:t>(including indirect costs) for up to 5 years.</a:t>
            </a:r>
          </a:p>
          <a:p>
            <a:pPr marL="571500" indent="-571500">
              <a:buFont typeface="Arial" charset="0"/>
              <a:buChar char="•"/>
            </a:pPr>
            <a:endParaRPr lang="en-US" sz="2800" dirty="0" smtClean="0"/>
          </a:p>
          <a:p>
            <a:r>
              <a:rPr lang="en-US" sz="3600" dirty="0" smtClean="0"/>
              <a:t>Total Amount Available: 	$80 million</a:t>
            </a:r>
          </a:p>
          <a:p>
            <a:endParaRPr lang="en-US" sz="1000" dirty="0"/>
          </a:p>
          <a:p>
            <a:r>
              <a:rPr lang="en-US" sz="3600" b="1" dirty="0" smtClean="0">
                <a:solidFill>
                  <a:srgbClr val="FF0000"/>
                </a:solidFill>
              </a:rPr>
              <a:t>Integrated </a:t>
            </a:r>
            <a:r>
              <a:rPr lang="en-US" sz="3600" dirty="0" smtClean="0"/>
              <a:t>Projects: </a:t>
            </a:r>
          </a:p>
          <a:p>
            <a:pPr marL="571500" indent="-571500">
              <a:buFont typeface="Arial" charset="0"/>
              <a:buChar char="•"/>
            </a:pPr>
            <a:r>
              <a:rPr lang="en-US" sz="2800" dirty="0"/>
              <a:t>M</a:t>
            </a:r>
            <a:r>
              <a:rPr lang="en-US" sz="2800" dirty="0" smtClean="0"/>
              <a:t>ust include all 3 activities: Research, Education, and Extension</a:t>
            </a:r>
          </a:p>
          <a:p>
            <a:pPr marL="571500" indent="-571500">
              <a:buFont typeface="Arial" charset="0"/>
              <a:buChar char="•"/>
            </a:pPr>
            <a:r>
              <a:rPr lang="en-US" sz="2800" dirty="0" smtClean="0"/>
              <a:t>Should be represented by one or more objectives within the application</a:t>
            </a:r>
          </a:p>
          <a:p>
            <a:pPr marL="571500" indent="-571500">
              <a:buFont typeface="Arial" charset="0"/>
              <a:buChar char="•"/>
            </a:pPr>
            <a:r>
              <a:rPr lang="en-US" sz="2800" dirty="0" smtClean="0"/>
              <a:t>No more than two-thirds of a project’s budget being allocated to any single activity</a:t>
            </a:r>
            <a:endParaRPr lang="en-US" sz="2800" dirty="0"/>
          </a:p>
        </p:txBody>
      </p:sp>
    </p:spTree>
    <p:extLst>
      <p:ext uri="{BB962C8B-B14F-4D97-AF65-F5344CB8AC3E}">
        <p14:creationId xmlns:p14="http://schemas.microsoft.com/office/powerpoint/2010/main" val="2093405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Indirect Costs: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211015" y="1174727"/>
            <a:ext cx="11980984" cy="3970318"/>
          </a:xfrm>
          <a:prstGeom prst="rect">
            <a:avLst/>
          </a:prstGeom>
          <a:noFill/>
        </p:spPr>
        <p:txBody>
          <a:bodyPr wrap="square" rtlCol="0">
            <a:spAutoFit/>
          </a:bodyPr>
          <a:lstStyle/>
          <a:p>
            <a:pPr marL="571500" indent="-571500">
              <a:buFont typeface="Arial" charset="0"/>
              <a:buChar char="•"/>
            </a:pPr>
            <a:r>
              <a:rPr lang="en-US" sz="3600" dirty="0" smtClean="0"/>
              <a:t>Limited to 30% of total Federal funds provided</a:t>
            </a:r>
          </a:p>
          <a:p>
            <a:endParaRPr lang="en-US" sz="3600" dirty="0" smtClean="0"/>
          </a:p>
          <a:p>
            <a:pPr marL="571500" indent="-571500">
              <a:buFont typeface="Arial" charset="0"/>
              <a:buChar char="•"/>
            </a:pPr>
            <a:r>
              <a:rPr lang="en-US" sz="3600" dirty="0" smtClean="0"/>
              <a:t>Or, 42.857% of total direct costs</a:t>
            </a:r>
          </a:p>
          <a:p>
            <a:endParaRPr lang="en-US" sz="3600" dirty="0" smtClean="0"/>
          </a:p>
          <a:p>
            <a:pPr marL="571500" indent="-571500">
              <a:buFont typeface="Arial" charset="0"/>
              <a:buChar char="•"/>
            </a:pPr>
            <a:r>
              <a:rPr lang="en-US" sz="3600" dirty="0" smtClean="0"/>
              <a:t>Limit recovery of indirect costs to the lesser of the institution’s official negotiated indirect cost rate OR the equivalent of 30% of total Federal funds awarded.</a:t>
            </a:r>
            <a:endParaRPr lang="en-US" sz="2800" dirty="0"/>
          </a:p>
        </p:txBody>
      </p:sp>
    </p:spTree>
    <p:extLst>
      <p:ext uri="{BB962C8B-B14F-4D97-AF65-F5344CB8AC3E}">
        <p14:creationId xmlns:p14="http://schemas.microsoft.com/office/powerpoint/2010/main" val="900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Program Description:</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211015" y="1174727"/>
            <a:ext cx="11980984" cy="4524315"/>
          </a:xfrm>
          <a:prstGeom prst="rect">
            <a:avLst/>
          </a:prstGeom>
          <a:noFill/>
        </p:spPr>
        <p:txBody>
          <a:bodyPr wrap="square" rtlCol="0">
            <a:spAutoFit/>
          </a:bodyPr>
          <a:lstStyle/>
          <a:p>
            <a:r>
              <a:rPr lang="en-US" sz="3600" dirty="0" smtClean="0"/>
              <a:t>Letters of Intent (required) deadline: </a:t>
            </a:r>
          </a:p>
          <a:p>
            <a:pPr marL="571500" indent="-571500">
              <a:buFont typeface="Arial" charset="0"/>
              <a:buChar char="•"/>
            </a:pPr>
            <a:r>
              <a:rPr lang="en-US" sz="3600" b="1" dirty="0" smtClean="0">
                <a:solidFill>
                  <a:srgbClr val="FF0000"/>
                </a:solidFill>
              </a:rPr>
              <a:t>June 27, 2018 at 5:00 pm (Eastern time)</a:t>
            </a:r>
          </a:p>
          <a:p>
            <a:pPr marL="571500" indent="-571500">
              <a:buFont typeface="Arial" charset="0"/>
              <a:buChar char="•"/>
            </a:pPr>
            <a:r>
              <a:rPr lang="en-US" sz="3600" dirty="0" smtClean="0"/>
              <a:t>Email to: </a:t>
            </a:r>
            <a:r>
              <a:rPr lang="en-US" sz="3600" dirty="0" smtClean="0">
                <a:hlinkClick r:id="rId3"/>
              </a:rPr>
              <a:t>AFRI-SAS@nifa.usda.gov</a:t>
            </a:r>
            <a:endParaRPr lang="en-US" sz="3600" dirty="0" smtClean="0"/>
          </a:p>
          <a:p>
            <a:pPr marL="571500" indent="-571500">
              <a:buFont typeface="Arial" charset="0"/>
              <a:buChar char="•"/>
            </a:pPr>
            <a:r>
              <a:rPr lang="en-US" sz="3600" dirty="0" smtClean="0"/>
              <a:t>Do not need to submit in </a:t>
            </a:r>
            <a:r>
              <a:rPr lang="en-US" sz="3600" dirty="0" err="1" smtClean="0"/>
              <a:t>NUgrant</a:t>
            </a:r>
            <a:endParaRPr lang="en-US" sz="3600" dirty="0" smtClean="0"/>
          </a:p>
          <a:p>
            <a:pPr marL="571500" indent="-571500">
              <a:buFont typeface="Arial" charset="0"/>
              <a:buChar char="•"/>
            </a:pPr>
            <a:r>
              <a:rPr lang="en-US" sz="3600" dirty="0" smtClean="0"/>
              <a:t>Please copy DHamernik2@unl.edu</a:t>
            </a:r>
          </a:p>
          <a:p>
            <a:endParaRPr lang="en-US" sz="3600" dirty="0"/>
          </a:p>
          <a:p>
            <a:r>
              <a:rPr lang="en-US" sz="3600" dirty="0" smtClean="0"/>
              <a:t>Full Application Deadline:</a:t>
            </a:r>
          </a:p>
          <a:p>
            <a:pPr marL="457200" indent="-457200">
              <a:buFont typeface="Arial" charset="0"/>
              <a:buChar char="•"/>
            </a:pPr>
            <a:r>
              <a:rPr lang="en-US" sz="3600" b="1" dirty="0" smtClean="0">
                <a:solidFill>
                  <a:srgbClr val="FF0000"/>
                </a:solidFill>
              </a:rPr>
              <a:t>October 10, 2018 at 5:00 pm (Eastern time)</a:t>
            </a:r>
            <a:endParaRPr lang="en-US" sz="2800" b="1" dirty="0">
              <a:solidFill>
                <a:srgbClr val="FF0000"/>
              </a:solidFill>
            </a:endParaRPr>
          </a:p>
        </p:txBody>
      </p:sp>
    </p:spTree>
    <p:extLst>
      <p:ext uri="{BB962C8B-B14F-4D97-AF65-F5344CB8AC3E}">
        <p14:creationId xmlns:p14="http://schemas.microsoft.com/office/powerpoint/2010/main" val="1602908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Letters of Intent format (page 10):</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211015" y="1048116"/>
            <a:ext cx="11980984" cy="5016758"/>
          </a:xfrm>
          <a:prstGeom prst="rect">
            <a:avLst/>
          </a:prstGeom>
          <a:noFill/>
        </p:spPr>
        <p:txBody>
          <a:bodyPr wrap="square" rtlCol="0">
            <a:spAutoFit/>
          </a:bodyPr>
          <a:lstStyle/>
          <a:p>
            <a:pPr marL="742950" indent="-742950">
              <a:buAutoNum type="arabicParenR"/>
            </a:pPr>
            <a:r>
              <a:rPr lang="en-US" sz="3200" dirty="0" smtClean="0"/>
              <a:t>Descriptive title;</a:t>
            </a:r>
          </a:p>
          <a:p>
            <a:pPr marL="742950" indent="-742950">
              <a:buAutoNum type="arabicParenR"/>
            </a:pPr>
            <a:r>
              <a:rPr lang="en-US" sz="3200" dirty="0" smtClean="0"/>
              <a:t>Description of goal(s) addressed by the project, including short, medium, and long-term objectives;</a:t>
            </a:r>
          </a:p>
          <a:p>
            <a:pPr marL="742950" indent="-742950">
              <a:buAutoNum type="arabicParenR"/>
            </a:pPr>
            <a:r>
              <a:rPr lang="en-US" sz="3200" dirty="0" smtClean="0"/>
              <a:t>Description of the scope of systems and justification of components under investigation;</a:t>
            </a:r>
          </a:p>
          <a:p>
            <a:pPr marL="742950" indent="-742950">
              <a:buAutoNum type="arabicParenR"/>
            </a:pPr>
            <a:r>
              <a:rPr lang="en-US" sz="3200" dirty="0" smtClean="0"/>
              <a:t>Clear descriptions and justification of the methods for the integrated and transdisciplinary approach to be used to achieve the desired goal(s); and</a:t>
            </a:r>
          </a:p>
          <a:p>
            <a:pPr marL="742950" indent="-742950">
              <a:buAutoNum type="arabicParenR"/>
            </a:pPr>
            <a:r>
              <a:rPr lang="en-US" sz="3200" dirty="0" smtClean="0"/>
              <a:t>Description of the benefits to the food and agricultural system.</a:t>
            </a:r>
          </a:p>
          <a:p>
            <a:pPr marL="742950" indent="-742950">
              <a:buAutoNum type="arabicParenR"/>
            </a:pPr>
            <a:r>
              <a:rPr lang="en-US" sz="3200" dirty="0" smtClean="0"/>
              <a:t>Format details: </a:t>
            </a:r>
            <a:r>
              <a:rPr lang="en-US" dirty="0" smtClean="0"/>
              <a:t>https</a:t>
            </a:r>
            <a:r>
              <a:rPr lang="en-US" dirty="0"/>
              <a:t>://</a:t>
            </a:r>
            <a:r>
              <a:rPr lang="en-US" dirty="0" err="1"/>
              <a:t>nifa.usda.gov</a:t>
            </a:r>
            <a:r>
              <a:rPr lang="en-US" dirty="0"/>
              <a:t>/sites/default/files/resource/AFRI-Letter-of-Intent-</a:t>
            </a:r>
            <a:r>
              <a:rPr lang="en-US" dirty="0" err="1"/>
              <a:t>Instructions.pdf</a:t>
            </a:r>
            <a:endParaRPr lang="en-US" dirty="0"/>
          </a:p>
        </p:txBody>
      </p:sp>
    </p:spTree>
    <p:extLst>
      <p:ext uri="{BB962C8B-B14F-4D97-AF65-F5344CB8AC3E}">
        <p14:creationId xmlns:p14="http://schemas.microsoft.com/office/powerpoint/2010/main" val="1601320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3" y="98469"/>
            <a:ext cx="10644553" cy="851170"/>
          </a:xfrm>
        </p:spPr>
        <p:txBody>
          <a:bodyPr>
            <a:normAutofit/>
          </a:bodyPr>
          <a:lstStyle/>
          <a:p>
            <a:pPr algn="l"/>
            <a:r>
              <a:rPr lang="en-US" sz="4800" b="1" dirty="0" smtClean="0"/>
              <a:t>Letters of Intent (AFRI website):</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211015" y="1048116"/>
            <a:ext cx="11980984" cy="5355312"/>
          </a:xfrm>
          <a:prstGeom prst="rect">
            <a:avLst/>
          </a:prstGeom>
          <a:noFill/>
        </p:spPr>
        <p:txBody>
          <a:bodyPr wrap="square" rtlCol="0">
            <a:spAutoFit/>
          </a:bodyPr>
          <a:lstStyle/>
          <a:p>
            <a:r>
              <a:rPr lang="en-US" sz="3200" dirty="0" smtClean="0"/>
              <a:t>Format details: </a:t>
            </a:r>
            <a:r>
              <a:rPr lang="en-US" dirty="0" smtClean="0">
                <a:hlinkClick r:id="rId3"/>
              </a:rPr>
              <a:t>https</a:t>
            </a:r>
            <a:r>
              <a:rPr lang="en-US" dirty="0">
                <a:hlinkClick r:id="rId3"/>
              </a:rPr>
              <a:t>://</a:t>
            </a:r>
            <a:r>
              <a:rPr lang="en-US" dirty="0" smtClean="0">
                <a:hlinkClick r:id="rId3"/>
              </a:rPr>
              <a:t>nifa.usda.gov/sites/default/files/resource/AFRI-Letter-of-Intent-Instructions.pdf</a:t>
            </a:r>
            <a:endParaRPr lang="en-US" dirty="0" smtClean="0"/>
          </a:p>
          <a:p>
            <a:endParaRPr lang="en-US" sz="1000" dirty="0"/>
          </a:p>
          <a:p>
            <a:pPr marL="457200" indent="-457200">
              <a:buFont typeface="Arial" charset="0"/>
              <a:buChar char="•"/>
            </a:pPr>
            <a:r>
              <a:rPr lang="en-US" sz="2800" dirty="0" smtClean="0"/>
              <a:t>3 pages total</a:t>
            </a:r>
          </a:p>
          <a:p>
            <a:pPr marL="457200" indent="-457200">
              <a:buFont typeface="Arial" charset="0"/>
              <a:buChar char="•"/>
            </a:pPr>
            <a:r>
              <a:rPr lang="en-US" sz="2800" dirty="0" smtClean="0"/>
              <a:t>Page 1:</a:t>
            </a:r>
          </a:p>
          <a:p>
            <a:pPr marL="914400" lvl="1" indent="-457200">
              <a:buFont typeface="Arial" charset="0"/>
              <a:buChar char="•"/>
            </a:pPr>
            <a:r>
              <a:rPr lang="en-US" sz="2400" dirty="0" smtClean="0"/>
              <a:t>Name, professional title, department, institution, and email address of the lead PD</a:t>
            </a:r>
          </a:p>
          <a:p>
            <a:pPr marL="914400" lvl="1" indent="-457200">
              <a:buFont typeface="Arial" charset="0"/>
              <a:buChar char="•"/>
            </a:pPr>
            <a:r>
              <a:rPr lang="en-US" sz="2400" dirty="0" smtClean="0"/>
              <a:t>Name, professional title, department, and institution of all collaborating investigators</a:t>
            </a:r>
          </a:p>
          <a:p>
            <a:pPr marL="914400" lvl="1" indent="-457200">
              <a:buFont typeface="Arial" charset="0"/>
              <a:buChar char="•"/>
            </a:pPr>
            <a:r>
              <a:rPr lang="en-US" sz="2400" dirty="0" smtClean="0"/>
              <a:t>Program Area or Program Area Priority that is most closely addressed in the application</a:t>
            </a:r>
          </a:p>
          <a:p>
            <a:pPr marL="457200" indent="-457200">
              <a:buFont typeface="Arial" charset="0"/>
              <a:buChar char="•"/>
            </a:pPr>
            <a:r>
              <a:rPr lang="en-US" sz="2800" dirty="0" smtClean="0"/>
              <a:t>Page 2:</a:t>
            </a:r>
          </a:p>
          <a:p>
            <a:pPr marL="914400" lvl="1" indent="-457200">
              <a:buFont typeface="Arial" charset="0"/>
              <a:buChar char="•"/>
            </a:pPr>
            <a:r>
              <a:rPr lang="en-US" sz="2400" dirty="0" smtClean="0"/>
              <a:t>Descriptive title</a:t>
            </a:r>
          </a:p>
          <a:p>
            <a:pPr marL="914400" lvl="1" indent="-457200">
              <a:buFont typeface="Arial" charset="0"/>
              <a:buChar char="•"/>
            </a:pPr>
            <a:r>
              <a:rPr lang="en-US" sz="2400" dirty="0" smtClean="0"/>
              <a:t>Rationale</a:t>
            </a:r>
          </a:p>
          <a:p>
            <a:pPr marL="914400" lvl="1" indent="-457200">
              <a:buFont typeface="Arial" charset="0"/>
              <a:buChar char="•"/>
            </a:pPr>
            <a:r>
              <a:rPr lang="en-US" sz="2400" dirty="0" smtClean="0"/>
              <a:t>Overall hypothesis or goal</a:t>
            </a:r>
          </a:p>
          <a:p>
            <a:pPr marL="914400" lvl="1" indent="-457200">
              <a:buFont typeface="Arial" charset="0"/>
              <a:buChar char="•"/>
            </a:pPr>
            <a:r>
              <a:rPr lang="en-US" sz="2400" dirty="0" smtClean="0"/>
              <a:t>Specific objectives</a:t>
            </a:r>
          </a:p>
          <a:p>
            <a:pPr marL="914400" lvl="1" indent="-457200">
              <a:buFont typeface="Arial" charset="0"/>
              <a:buChar char="•"/>
            </a:pPr>
            <a:r>
              <a:rPr lang="en-US" sz="2400" dirty="0" smtClean="0"/>
              <a:t>Approach</a:t>
            </a:r>
          </a:p>
          <a:p>
            <a:pPr marL="914400" lvl="1" indent="-457200">
              <a:buFont typeface="Arial" charset="0"/>
              <a:buChar char="•"/>
            </a:pPr>
            <a:r>
              <a:rPr lang="en-US" sz="2400" dirty="0" smtClean="0"/>
              <a:t>Potential impact and expected outcomes</a:t>
            </a:r>
          </a:p>
        </p:txBody>
      </p:sp>
    </p:spTree>
    <p:extLst>
      <p:ext uri="{BB962C8B-B14F-4D97-AF65-F5344CB8AC3E}">
        <p14:creationId xmlns:p14="http://schemas.microsoft.com/office/powerpoint/2010/main" val="1226231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Program Contacts: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211015" y="1174727"/>
            <a:ext cx="11980984" cy="3662541"/>
          </a:xfrm>
          <a:prstGeom prst="rect">
            <a:avLst/>
          </a:prstGeom>
          <a:noFill/>
        </p:spPr>
        <p:txBody>
          <a:bodyPr wrap="square" rtlCol="0">
            <a:spAutoFit/>
          </a:bodyPr>
          <a:lstStyle/>
          <a:p>
            <a:pPr marL="571500" indent="-571500">
              <a:buFont typeface="Arial" charset="0"/>
              <a:buChar char="•"/>
            </a:pPr>
            <a:r>
              <a:rPr lang="en-US" sz="3200" dirty="0" smtClean="0"/>
              <a:t>Rachel </a:t>
            </a:r>
            <a:r>
              <a:rPr lang="en-US" sz="3200" dirty="0" err="1" smtClean="0"/>
              <a:t>Melnick</a:t>
            </a:r>
            <a:r>
              <a:rPr lang="en-US" sz="3200" dirty="0" smtClean="0"/>
              <a:t> (Plant Pathology)</a:t>
            </a:r>
          </a:p>
          <a:p>
            <a:pPr marL="571500" indent="-571500">
              <a:buFont typeface="Arial" charset="0"/>
              <a:buChar char="•"/>
            </a:pPr>
            <a:r>
              <a:rPr lang="en-US" sz="3200" dirty="0" err="1" smtClean="0"/>
              <a:t>Mervalin</a:t>
            </a:r>
            <a:r>
              <a:rPr lang="en-US" sz="3200" dirty="0" smtClean="0"/>
              <a:t> </a:t>
            </a:r>
            <a:r>
              <a:rPr lang="en-US" sz="3200" dirty="0" err="1" smtClean="0"/>
              <a:t>Morant</a:t>
            </a:r>
            <a:r>
              <a:rPr lang="en-US" sz="3200" dirty="0" smtClean="0"/>
              <a:t> (Soil Science/Plant Pathology/Microbiology)</a:t>
            </a:r>
          </a:p>
          <a:p>
            <a:pPr marL="571500" indent="-571500">
              <a:buFont typeface="Arial" charset="0"/>
              <a:buChar char="•"/>
            </a:pPr>
            <a:r>
              <a:rPr lang="en-US" sz="3200" dirty="0" smtClean="0"/>
              <a:t>Mathieu </a:t>
            </a:r>
            <a:r>
              <a:rPr lang="en-US" sz="3200" dirty="0" err="1" smtClean="0"/>
              <a:t>Ngouajio</a:t>
            </a:r>
            <a:r>
              <a:rPr lang="en-US" sz="3200" dirty="0" smtClean="0"/>
              <a:t> (Organic Plant Production)</a:t>
            </a:r>
          </a:p>
          <a:p>
            <a:pPr marL="571500" indent="-571500">
              <a:buFont typeface="Arial" charset="0"/>
              <a:buChar char="•"/>
            </a:pPr>
            <a:r>
              <a:rPr lang="en-US" sz="3200" dirty="0" smtClean="0"/>
              <a:t>Robbin Shoemaker (Ag Economics)</a:t>
            </a:r>
          </a:p>
          <a:p>
            <a:pPr marL="571500" indent="-571500">
              <a:buFont typeface="Arial" charset="0"/>
              <a:buChar char="•"/>
            </a:pPr>
            <a:r>
              <a:rPr lang="en-US" sz="3200" dirty="0" smtClean="0"/>
              <a:t>Steven Smith (Animal Science)</a:t>
            </a:r>
          </a:p>
          <a:p>
            <a:endParaRPr lang="en-US" sz="3600" dirty="0"/>
          </a:p>
          <a:p>
            <a:pPr marL="571500" indent="-571500">
              <a:buFont typeface="Arial" charset="0"/>
              <a:buChar char="•"/>
            </a:pPr>
            <a:r>
              <a:rPr lang="en-US" sz="3600" dirty="0" err="1" smtClean="0"/>
              <a:t>AFRI-SAS@nifa.usda.gov</a:t>
            </a:r>
            <a:endParaRPr lang="en-US" sz="2800" dirty="0"/>
          </a:p>
        </p:txBody>
      </p:sp>
      <p:sp>
        <p:nvSpPr>
          <p:cNvPr id="5" name="TextBox 4"/>
          <p:cNvSpPr txBox="1"/>
          <p:nvPr/>
        </p:nvSpPr>
        <p:spPr>
          <a:xfrm>
            <a:off x="267287" y="5725551"/>
            <a:ext cx="8312853" cy="461665"/>
          </a:xfrm>
          <a:prstGeom prst="rect">
            <a:avLst/>
          </a:prstGeom>
          <a:noFill/>
        </p:spPr>
        <p:txBody>
          <a:bodyPr wrap="none" rtlCol="0">
            <a:spAutoFit/>
          </a:bodyPr>
          <a:lstStyle/>
          <a:p>
            <a:r>
              <a:rPr lang="en-US" sz="2400" dirty="0" smtClean="0"/>
              <a:t>Human Nutrition? Food Safety? Environment/Natural Resources?</a:t>
            </a:r>
            <a:endParaRPr lang="en-US" sz="2400" dirty="0"/>
          </a:p>
        </p:txBody>
      </p:sp>
    </p:spTree>
    <p:extLst>
      <p:ext uri="{BB962C8B-B14F-4D97-AF65-F5344CB8AC3E}">
        <p14:creationId xmlns:p14="http://schemas.microsoft.com/office/powerpoint/2010/main" val="1447849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393892"/>
            <a:ext cx="10222522" cy="851170"/>
          </a:xfrm>
        </p:spPr>
        <p:txBody>
          <a:bodyPr>
            <a:normAutofit fontScale="90000"/>
          </a:bodyPr>
          <a:lstStyle/>
          <a:p>
            <a:pPr algn="l"/>
            <a:r>
              <a:rPr lang="en-US" sz="4800" b="1" dirty="0" smtClean="0"/>
              <a:t>Must address </a:t>
            </a:r>
            <a:r>
              <a:rPr lang="en-US" sz="4800" b="1" dirty="0"/>
              <a:t>o</a:t>
            </a:r>
            <a:r>
              <a:rPr lang="en-US" sz="4800" b="1" dirty="0" smtClean="0"/>
              <a:t>ne or more of the following 25-year goals (page 8 &amp; 9):</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1188790"/>
            <a:ext cx="11254153" cy="5447645"/>
          </a:xfrm>
          <a:prstGeom prst="rect">
            <a:avLst/>
          </a:prstGeom>
          <a:noFill/>
        </p:spPr>
        <p:txBody>
          <a:bodyPr wrap="square" rtlCol="0">
            <a:spAutoFit/>
          </a:bodyPr>
          <a:lstStyle/>
          <a:p>
            <a:pPr marL="457200" indent="-457200">
              <a:buFont typeface="Arial" charset="0"/>
              <a:buChar char="•"/>
            </a:pPr>
            <a:r>
              <a:rPr lang="en-US" sz="2800" dirty="0" smtClean="0"/>
              <a:t>Increase growth of agricultural total factor productivity (TFP) from the current 1.5% to 2% per year and agricultural production by 2% annually.</a:t>
            </a:r>
          </a:p>
          <a:p>
            <a:endParaRPr lang="en-US" sz="1000" dirty="0" smtClean="0"/>
          </a:p>
          <a:p>
            <a:pPr marL="457200" indent="-457200">
              <a:buFont typeface="Arial" charset="0"/>
              <a:buChar char="•"/>
            </a:pPr>
            <a:r>
              <a:rPr lang="en-US" sz="2800" dirty="0" smtClean="0"/>
              <a:t>Improve water and nitrogen and phosphorus use efficiency by 50%.</a:t>
            </a:r>
          </a:p>
          <a:p>
            <a:endParaRPr lang="en-US" sz="1000" dirty="0" smtClean="0"/>
          </a:p>
          <a:p>
            <a:pPr marL="457200" indent="-457200">
              <a:buFont typeface="Arial" charset="0"/>
              <a:buChar char="•"/>
            </a:pPr>
            <a:r>
              <a:rPr lang="en-US" sz="2800" dirty="0" smtClean="0"/>
              <a:t>Reduce losses due to environmental stresses, insects and other invertebrate pests, weeds, or disease by 20% in crops and animals used for food, fiber, or </a:t>
            </a:r>
            <a:r>
              <a:rPr lang="en-US" sz="2800" dirty="0" err="1" smtClean="0"/>
              <a:t>bioproducts</a:t>
            </a:r>
            <a:r>
              <a:rPr lang="en-US" sz="2800" dirty="0" smtClean="0"/>
              <a:t> production.</a:t>
            </a:r>
          </a:p>
          <a:p>
            <a:endParaRPr lang="en-US" sz="1000" dirty="0" smtClean="0"/>
          </a:p>
          <a:p>
            <a:pPr marL="457200" indent="-457200">
              <a:buFont typeface="Arial" charset="0"/>
              <a:buChar char="•"/>
            </a:pPr>
            <a:r>
              <a:rPr lang="en-US" sz="2800" dirty="0" smtClean="0"/>
              <a:t>Produce 50 billion gallons of biofuels and 50 billion pounds of </a:t>
            </a:r>
            <a:r>
              <a:rPr lang="en-US" sz="2800" dirty="0" err="1" smtClean="0"/>
              <a:t>biobased</a:t>
            </a:r>
            <a:r>
              <a:rPr lang="en-US" sz="2800" dirty="0" smtClean="0"/>
              <a:t> chemicals and </a:t>
            </a:r>
            <a:r>
              <a:rPr lang="en-US" sz="2800" dirty="0" err="1" smtClean="0"/>
              <a:t>bioproducts</a:t>
            </a:r>
            <a:r>
              <a:rPr lang="en-US" sz="2800" dirty="0" smtClean="0"/>
              <a:t>.</a:t>
            </a:r>
          </a:p>
          <a:p>
            <a:endParaRPr lang="en-US" sz="1000" dirty="0" smtClean="0"/>
          </a:p>
          <a:p>
            <a:pPr marL="457200" indent="-457200">
              <a:buFont typeface="Arial" charset="0"/>
              <a:buChar char="•"/>
            </a:pPr>
            <a:r>
              <a:rPr lang="en-US" sz="2800" dirty="0" smtClean="0"/>
              <a:t>Reduce food-borne illnesses to 8.5 cases per 100,000 people in the U.S. population per year.</a:t>
            </a:r>
          </a:p>
          <a:p>
            <a:pPr marL="457200" indent="-457200">
              <a:buFont typeface="Arial" charset="0"/>
              <a:buChar char="•"/>
            </a:pPr>
            <a:endParaRPr lang="en-US" sz="2800" dirty="0"/>
          </a:p>
        </p:txBody>
      </p:sp>
    </p:spTree>
    <p:extLst>
      <p:ext uri="{BB962C8B-B14F-4D97-AF65-F5344CB8AC3E}">
        <p14:creationId xmlns:p14="http://schemas.microsoft.com/office/powerpoint/2010/main" val="2110086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126600"/>
            <a:ext cx="10222522" cy="851170"/>
          </a:xfrm>
        </p:spPr>
        <p:txBody>
          <a:bodyPr>
            <a:normAutofit/>
          </a:bodyPr>
          <a:lstStyle/>
          <a:p>
            <a:pPr algn="l"/>
            <a:r>
              <a:rPr lang="en-US" sz="4800" b="1" dirty="0" smtClean="0"/>
              <a:t>Additional Information (</a:t>
            </a:r>
            <a:r>
              <a:rPr lang="en-US" sz="4800" b="1" dirty="0" smtClean="0">
                <a:solidFill>
                  <a:srgbClr val="FF0000"/>
                </a:solidFill>
              </a:rPr>
              <a:t>must </a:t>
            </a:r>
            <a:r>
              <a:rPr lang="en-US" sz="4800" b="1" dirty="0" smtClean="0"/>
              <a:t>include):</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949634"/>
            <a:ext cx="11254153" cy="4339650"/>
          </a:xfrm>
          <a:prstGeom prst="rect">
            <a:avLst/>
          </a:prstGeom>
          <a:noFill/>
        </p:spPr>
        <p:txBody>
          <a:bodyPr wrap="square" rtlCol="0">
            <a:spAutoFit/>
          </a:bodyPr>
          <a:lstStyle/>
          <a:p>
            <a:r>
              <a:rPr lang="en-US" sz="3600" b="1" dirty="0" smtClean="0">
                <a:solidFill>
                  <a:srgbClr val="FF0000"/>
                </a:solidFill>
              </a:rPr>
              <a:t>Management Plan (3 page attachment)*:</a:t>
            </a:r>
          </a:p>
          <a:p>
            <a:pPr marL="457200" indent="-457200">
              <a:buFont typeface="Arial" charset="0"/>
              <a:buChar char="•"/>
            </a:pPr>
            <a:r>
              <a:rPr lang="en-US" sz="2400" dirty="0" smtClean="0"/>
              <a:t>Organizational chart to articulate governance of the project.</a:t>
            </a:r>
          </a:p>
          <a:p>
            <a:pPr marL="457200" indent="-457200">
              <a:buFont typeface="Arial" charset="0"/>
              <a:buChar char="•"/>
            </a:pPr>
            <a:r>
              <a:rPr lang="en-US" sz="2400" dirty="0" smtClean="0"/>
              <a:t>Strategy to enhance coordination, collaboration, communication, and data sharing and reporting among members of the project team and stakeholder groups.</a:t>
            </a:r>
          </a:p>
          <a:p>
            <a:pPr marL="457200" indent="-457200">
              <a:buFont typeface="Arial" charset="0"/>
              <a:buChar char="•"/>
            </a:pPr>
            <a:r>
              <a:rPr lang="en-US" sz="2400" dirty="0" smtClean="0"/>
              <a:t>Advisory group of principal stakeholders, partners, and professions to assess and evaluate the quality, expected measurable outcomes, and potential impacts for the proposed research, education and extension.</a:t>
            </a:r>
          </a:p>
          <a:p>
            <a:pPr marL="457200" indent="-457200">
              <a:buFont typeface="Arial" charset="0"/>
              <a:buChar char="•"/>
            </a:pPr>
            <a:r>
              <a:rPr lang="en-US" sz="2400" dirty="0" smtClean="0"/>
              <a:t>External evaluator must be employed, with specific amount of funding.</a:t>
            </a:r>
            <a:endParaRPr lang="en-US" sz="2400" dirty="0"/>
          </a:p>
          <a:p>
            <a:pPr marL="457200" indent="-457200">
              <a:buFont typeface="Arial" charset="0"/>
              <a:buChar char="•"/>
            </a:pPr>
            <a:r>
              <a:rPr lang="en-US" sz="2400" dirty="0" smtClean="0"/>
              <a:t>Project metrics to measure success of project.</a:t>
            </a:r>
          </a:p>
          <a:p>
            <a:pPr marL="457200" indent="-457200">
              <a:buFont typeface="Arial" charset="0"/>
              <a:buChar char="•"/>
            </a:pPr>
            <a:r>
              <a:rPr lang="en-US" sz="2400" dirty="0" smtClean="0"/>
              <a:t>Reporting to describe key achievements, including publicly available and compatible technologies, information, and data products.</a:t>
            </a:r>
            <a:endParaRPr lang="en-US" sz="2400" dirty="0"/>
          </a:p>
        </p:txBody>
      </p:sp>
      <p:sp>
        <p:nvSpPr>
          <p:cNvPr id="7" name="TextBox 6"/>
          <p:cNvSpPr txBox="1"/>
          <p:nvPr/>
        </p:nvSpPr>
        <p:spPr>
          <a:xfrm>
            <a:off x="351692" y="5520984"/>
            <a:ext cx="8837099" cy="1200329"/>
          </a:xfrm>
          <a:prstGeom prst="rect">
            <a:avLst/>
          </a:prstGeom>
          <a:noFill/>
        </p:spPr>
        <p:txBody>
          <a:bodyPr wrap="none" rtlCol="0">
            <a:spAutoFit/>
          </a:bodyPr>
          <a:lstStyle/>
          <a:p>
            <a:r>
              <a:rPr lang="en-US" sz="2400" dirty="0"/>
              <a:t>*Included in the evaluation criteria.</a:t>
            </a:r>
          </a:p>
          <a:p>
            <a:r>
              <a:rPr lang="en-US" sz="2400" dirty="0" smtClean="0"/>
              <a:t>  Ask colleagues to share their Management Plans for AFRI CAP grants</a:t>
            </a:r>
          </a:p>
          <a:p>
            <a:r>
              <a:rPr lang="en-US" sz="2400" dirty="0" smtClean="0"/>
              <a:t>  </a:t>
            </a:r>
            <a:endParaRPr lang="en-US" sz="2400" dirty="0"/>
          </a:p>
        </p:txBody>
      </p:sp>
    </p:spTree>
    <p:extLst>
      <p:ext uri="{BB962C8B-B14F-4D97-AF65-F5344CB8AC3E}">
        <p14:creationId xmlns:p14="http://schemas.microsoft.com/office/powerpoint/2010/main" val="82323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AFRI webinars: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a:off x="796604" y="1256174"/>
            <a:ext cx="10598799" cy="5016758"/>
          </a:xfrm>
          <a:prstGeom prst="rect">
            <a:avLst/>
          </a:prstGeom>
          <a:noFill/>
        </p:spPr>
        <p:txBody>
          <a:bodyPr wrap="none" rtlCol="0">
            <a:spAutoFit/>
          </a:bodyPr>
          <a:lstStyle/>
          <a:p>
            <a:pPr algn="ctr"/>
            <a:r>
              <a:rPr lang="en-US" sz="4000" dirty="0" smtClean="0"/>
              <a:t>Thursday, May 10, 2018</a:t>
            </a:r>
          </a:p>
          <a:p>
            <a:pPr algn="ctr"/>
            <a:r>
              <a:rPr lang="en-US" sz="4000" dirty="0" smtClean="0"/>
              <a:t>1:00 pm (central)</a:t>
            </a:r>
          </a:p>
          <a:p>
            <a:pPr algn="ctr"/>
            <a:r>
              <a:rPr lang="en-US" sz="2400" u="sng" dirty="0">
                <a:hlinkClick r:id="rId3"/>
              </a:rPr>
              <a:t>https://nifa.usda.gov/event/webinar-afri-sustainable-agricultural-systems-may10</a:t>
            </a:r>
            <a:endParaRPr lang="en-US" sz="2400" dirty="0"/>
          </a:p>
          <a:p>
            <a:pPr algn="ctr"/>
            <a:endParaRPr lang="en-US" dirty="0" smtClean="0"/>
          </a:p>
          <a:p>
            <a:pPr algn="ctr"/>
            <a:endParaRPr lang="en-US" dirty="0"/>
          </a:p>
          <a:p>
            <a:pPr algn="ctr"/>
            <a:r>
              <a:rPr lang="en-US" sz="4000" dirty="0" smtClean="0"/>
              <a:t>Wednesday, May 23, 2018</a:t>
            </a:r>
          </a:p>
          <a:p>
            <a:pPr algn="ctr"/>
            <a:r>
              <a:rPr lang="en-US" sz="4000" dirty="0" smtClean="0"/>
              <a:t>2:00 pm (central)</a:t>
            </a:r>
            <a:endParaRPr lang="en-US" sz="4000" dirty="0"/>
          </a:p>
          <a:p>
            <a:pPr algn="ctr"/>
            <a:r>
              <a:rPr lang="en-US" sz="2400" dirty="0"/>
              <a:t> </a:t>
            </a:r>
            <a:r>
              <a:rPr lang="en-US" sz="2400" u="sng" dirty="0">
                <a:hlinkClick r:id="rId4"/>
              </a:rPr>
              <a:t>https://nifa.usda.gov/event/webinar-afri-sustainable-agricultural-systems-may23</a:t>
            </a:r>
            <a:endParaRPr lang="en-US" sz="2400" dirty="0" smtClean="0"/>
          </a:p>
          <a:p>
            <a:pPr algn="ctr"/>
            <a:endParaRPr lang="en-US" sz="4000" dirty="0" smtClean="0"/>
          </a:p>
          <a:p>
            <a:pPr algn="ctr"/>
            <a:r>
              <a:rPr lang="en-US" sz="3600" dirty="0" smtClean="0"/>
              <a:t>Will be recorded and archived </a:t>
            </a:r>
            <a:r>
              <a:rPr lang="en-US" sz="3600" dirty="0"/>
              <a:t>at: https://</a:t>
            </a:r>
            <a:r>
              <a:rPr lang="en-US" sz="3600" dirty="0" err="1"/>
              <a:t>nifa.usda.gov</a:t>
            </a:r>
            <a:r>
              <a:rPr lang="en-US" sz="3600" dirty="0"/>
              <a:t>/</a:t>
            </a:r>
          </a:p>
        </p:txBody>
      </p:sp>
    </p:spTree>
    <p:extLst>
      <p:ext uri="{BB962C8B-B14F-4D97-AF65-F5344CB8AC3E}">
        <p14:creationId xmlns:p14="http://schemas.microsoft.com/office/powerpoint/2010/main" val="1300019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126600"/>
            <a:ext cx="10222522" cy="851170"/>
          </a:xfrm>
        </p:spPr>
        <p:txBody>
          <a:bodyPr>
            <a:normAutofit/>
          </a:bodyPr>
          <a:lstStyle/>
          <a:p>
            <a:pPr algn="l"/>
            <a:r>
              <a:rPr lang="en-US" sz="4800" b="1" dirty="0" smtClean="0"/>
              <a:t>External Evaluators: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949634"/>
            <a:ext cx="11254153" cy="6647974"/>
          </a:xfrm>
          <a:prstGeom prst="rect">
            <a:avLst/>
          </a:prstGeom>
          <a:noFill/>
        </p:spPr>
        <p:txBody>
          <a:bodyPr wrap="square" rtlCol="0">
            <a:spAutoFit/>
          </a:bodyPr>
          <a:lstStyle/>
          <a:p>
            <a:r>
              <a:rPr lang="en-US" sz="3600" dirty="0" smtClean="0"/>
              <a:t>“External” = separate team on campus</a:t>
            </a:r>
          </a:p>
          <a:p>
            <a:endParaRPr lang="en-US" sz="1400" dirty="0"/>
          </a:p>
          <a:p>
            <a:pPr marL="571500" indent="-571500">
              <a:buFont typeface="Arial" charset="0"/>
              <a:buChar char="•"/>
            </a:pPr>
            <a:r>
              <a:rPr lang="en-US" sz="3600" dirty="0" smtClean="0"/>
              <a:t>Mindy Anderson Knott</a:t>
            </a:r>
          </a:p>
          <a:p>
            <a:pPr marL="1028700" lvl="1" indent="-571500">
              <a:buFont typeface="Arial" charset="0"/>
              <a:buChar char="•"/>
            </a:pPr>
            <a:r>
              <a:rPr lang="en-US" sz="2800" dirty="0" smtClean="0"/>
              <a:t>Director, Evaluation and Development</a:t>
            </a:r>
          </a:p>
          <a:p>
            <a:pPr marL="1028700" lvl="1" indent="-571500">
              <a:buFont typeface="Arial" charset="0"/>
              <a:buChar char="•"/>
            </a:pPr>
            <a:r>
              <a:rPr lang="en-US" sz="2800" dirty="0" smtClean="0"/>
              <a:t>Social and Behavioral Sciences Research Consortium</a:t>
            </a:r>
          </a:p>
          <a:p>
            <a:pPr marL="1028700" lvl="1" indent="-571500">
              <a:buFont typeface="Arial" charset="0"/>
              <a:buChar char="•"/>
            </a:pPr>
            <a:r>
              <a:rPr lang="en-US" sz="2800" dirty="0">
                <a:hlinkClick r:id="rId3"/>
              </a:rPr>
              <a:t>https://</a:t>
            </a:r>
            <a:r>
              <a:rPr lang="en-US" sz="2800" dirty="0" smtClean="0">
                <a:hlinkClick r:id="rId3"/>
              </a:rPr>
              <a:t>sbsrc.unl.edu/mindy-anderson-knott</a:t>
            </a:r>
            <a:r>
              <a:rPr lang="en-US" sz="2800" dirty="0" smtClean="0"/>
              <a:t> </a:t>
            </a:r>
          </a:p>
          <a:p>
            <a:endParaRPr lang="en-US" sz="1200" dirty="0" smtClean="0"/>
          </a:p>
          <a:p>
            <a:pPr marL="571500" indent="-571500">
              <a:buFont typeface="Arial" charset="0"/>
              <a:buChar char="•"/>
            </a:pPr>
            <a:r>
              <a:rPr lang="en-US" sz="3600" dirty="0" smtClean="0"/>
              <a:t>Leslie Hawley </a:t>
            </a:r>
          </a:p>
          <a:p>
            <a:pPr marL="1028700" lvl="1" indent="-571500">
              <a:buFont typeface="Arial" charset="0"/>
              <a:buChar char="•"/>
            </a:pPr>
            <a:r>
              <a:rPr lang="en-US" sz="2800" dirty="0" smtClean="0"/>
              <a:t>Research Assistant Professor</a:t>
            </a:r>
          </a:p>
          <a:p>
            <a:pPr marL="1028700" lvl="1" indent="-571500">
              <a:buFont typeface="Arial" charset="0"/>
              <a:buChar char="•"/>
            </a:pPr>
            <a:r>
              <a:rPr lang="en-US" sz="2800" dirty="0" smtClean="0"/>
              <a:t>UNL MAP Academy</a:t>
            </a:r>
            <a:r>
              <a:rPr lang="en-US" sz="2800" dirty="0"/>
              <a:t> </a:t>
            </a:r>
            <a:endParaRPr lang="en-US" sz="2800" dirty="0" smtClean="0"/>
          </a:p>
          <a:p>
            <a:pPr marL="1028700" lvl="1" indent="-571500">
              <a:buFont typeface="Arial" charset="0"/>
              <a:buChar char="•"/>
            </a:pPr>
            <a:r>
              <a:rPr lang="en-US" sz="2800" dirty="0" smtClean="0"/>
              <a:t>(Methodology, Analytics, and </a:t>
            </a:r>
            <a:r>
              <a:rPr lang="en-US" sz="2800" dirty="0" err="1" smtClean="0"/>
              <a:t>Psychoanalytics</a:t>
            </a:r>
            <a:r>
              <a:rPr lang="en-US" sz="2800" dirty="0"/>
              <a:t>)  </a:t>
            </a:r>
            <a:endParaRPr lang="en-US" sz="2800" dirty="0" smtClean="0"/>
          </a:p>
          <a:p>
            <a:pPr marL="1028700" lvl="1" indent="-571500">
              <a:buFont typeface="Arial" charset="0"/>
              <a:buChar char="•"/>
            </a:pPr>
            <a:r>
              <a:rPr lang="en-US" sz="2800" u="sng" dirty="0" smtClean="0">
                <a:hlinkClick r:id="rId4"/>
              </a:rPr>
              <a:t>http</a:t>
            </a:r>
            <a:r>
              <a:rPr lang="en-US" sz="2800" u="sng" dirty="0">
                <a:hlinkClick r:id="rId4"/>
              </a:rPr>
              <a:t>://mapacademy.unl.edu/</a:t>
            </a:r>
            <a:endParaRPr lang="en-US" sz="2800" dirty="0"/>
          </a:p>
          <a:p>
            <a:r>
              <a:rPr lang="en-US" sz="3600" dirty="0"/>
              <a:t/>
            </a:r>
            <a:br>
              <a:rPr lang="en-US" sz="3600" dirty="0"/>
            </a:br>
            <a:endParaRPr lang="en-US" sz="3600" dirty="0" smtClean="0"/>
          </a:p>
          <a:p>
            <a:endParaRPr lang="en-US" sz="2400" dirty="0"/>
          </a:p>
        </p:txBody>
      </p:sp>
    </p:spTree>
    <p:extLst>
      <p:ext uri="{BB962C8B-B14F-4D97-AF65-F5344CB8AC3E}">
        <p14:creationId xmlns:p14="http://schemas.microsoft.com/office/powerpoint/2010/main" val="261099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126600"/>
            <a:ext cx="10222522" cy="851170"/>
          </a:xfrm>
        </p:spPr>
        <p:txBody>
          <a:bodyPr>
            <a:normAutofit/>
          </a:bodyPr>
          <a:lstStyle/>
          <a:p>
            <a:pPr algn="l"/>
            <a:r>
              <a:rPr lang="en-US" sz="4800" b="1" dirty="0" smtClean="0"/>
              <a:t>Additional Information (</a:t>
            </a:r>
            <a:r>
              <a:rPr lang="en-US" sz="4800" b="1" dirty="0" smtClean="0">
                <a:solidFill>
                  <a:srgbClr val="FF0000"/>
                </a:solidFill>
              </a:rPr>
              <a:t>must </a:t>
            </a:r>
            <a:r>
              <a:rPr lang="en-US" sz="4800" b="1" dirty="0" smtClean="0"/>
              <a:t>include):</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949634"/>
            <a:ext cx="11254153" cy="3231654"/>
          </a:xfrm>
          <a:prstGeom prst="rect">
            <a:avLst/>
          </a:prstGeom>
          <a:noFill/>
        </p:spPr>
        <p:txBody>
          <a:bodyPr wrap="square" rtlCol="0">
            <a:spAutoFit/>
          </a:bodyPr>
          <a:lstStyle/>
          <a:p>
            <a:r>
              <a:rPr lang="en-US" sz="3600" b="1" dirty="0" smtClean="0">
                <a:solidFill>
                  <a:srgbClr val="FF0000"/>
                </a:solidFill>
              </a:rPr>
              <a:t>Data Management Plan (2 page attachment*):</a:t>
            </a:r>
          </a:p>
          <a:p>
            <a:pPr marL="457200" indent="-457200">
              <a:buFont typeface="Arial" charset="0"/>
              <a:buChar char="•"/>
            </a:pPr>
            <a:r>
              <a:rPr lang="en-US" sz="2400" dirty="0" smtClean="0"/>
              <a:t>Make data publicly available or compatible with other open databases and sources</a:t>
            </a:r>
          </a:p>
          <a:p>
            <a:endParaRPr lang="en-US" sz="1200" dirty="0" smtClean="0"/>
          </a:p>
          <a:p>
            <a:pPr marL="457200" indent="-457200">
              <a:buFont typeface="Arial" charset="0"/>
              <a:buChar char="•"/>
            </a:pPr>
            <a:r>
              <a:rPr lang="en-US" sz="2400" dirty="0" smtClean="0"/>
              <a:t>Reasonable budget allocation for data management allowed as direct cost.</a:t>
            </a:r>
          </a:p>
          <a:p>
            <a:endParaRPr lang="en-US" sz="1200" dirty="0" smtClean="0"/>
          </a:p>
          <a:p>
            <a:pPr marL="457200" indent="-457200">
              <a:buFont typeface="Arial" charset="0"/>
              <a:buChar char="•"/>
            </a:pPr>
            <a:r>
              <a:rPr lang="en-US" sz="2400" dirty="0" smtClean="0"/>
              <a:t>Each Project Director (PD) must attend an inaugural PD meeting in Washington, DC to share and coordinate their data management strategies with PDs from other funded projects to increase the value of the collective data through compatibility and sharing with regard to privacy.</a:t>
            </a:r>
            <a:endParaRPr lang="en-US" sz="2400" dirty="0"/>
          </a:p>
        </p:txBody>
      </p:sp>
      <p:sp>
        <p:nvSpPr>
          <p:cNvPr id="7" name="TextBox 6"/>
          <p:cNvSpPr txBox="1"/>
          <p:nvPr/>
        </p:nvSpPr>
        <p:spPr>
          <a:xfrm>
            <a:off x="323551" y="5211497"/>
            <a:ext cx="10976146" cy="984885"/>
          </a:xfrm>
          <a:prstGeom prst="rect">
            <a:avLst/>
          </a:prstGeom>
          <a:noFill/>
        </p:spPr>
        <p:txBody>
          <a:bodyPr wrap="none" rtlCol="0">
            <a:spAutoFit/>
          </a:bodyPr>
          <a:lstStyle/>
          <a:p>
            <a:r>
              <a:rPr lang="en-US" sz="2000" dirty="0" smtClean="0"/>
              <a:t>*UNL OPD and UNL Library have templates </a:t>
            </a:r>
            <a:r>
              <a:rPr lang="en-US" sz="2000" dirty="0"/>
              <a:t>for Data Management </a:t>
            </a:r>
            <a:r>
              <a:rPr lang="en-US" sz="2000" dirty="0" smtClean="0"/>
              <a:t>Plans</a:t>
            </a:r>
          </a:p>
          <a:p>
            <a:r>
              <a:rPr lang="en-US" dirty="0"/>
              <a:t>(https://</a:t>
            </a:r>
            <a:r>
              <a:rPr lang="en-US" dirty="0" err="1" smtClean="0"/>
              <a:t>libraries.unl.edu</a:t>
            </a:r>
            <a:r>
              <a:rPr lang="en-US" dirty="0" smtClean="0"/>
              <a:t>/images/Services/</a:t>
            </a:r>
            <a:r>
              <a:rPr lang="en-US" dirty="0" err="1" smtClean="0"/>
              <a:t>Data_management_plan_template.pdf</a:t>
            </a:r>
            <a:r>
              <a:rPr lang="en-US" dirty="0" smtClean="0"/>
              <a:t>) </a:t>
            </a:r>
          </a:p>
          <a:p>
            <a:r>
              <a:rPr lang="en-US" dirty="0" smtClean="0"/>
              <a:t>(</a:t>
            </a:r>
            <a:r>
              <a:rPr lang="en-US" dirty="0"/>
              <a:t>http://</a:t>
            </a:r>
            <a:r>
              <a:rPr lang="en-US" dirty="0" err="1"/>
              <a:t>research.unl.edu</a:t>
            </a:r>
            <a:r>
              <a:rPr lang="en-US" dirty="0"/>
              <a:t>/</a:t>
            </a:r>
            <a:r>
              <a:rPr lang="en-US" dirty="0" err="1"/>
              <a:t>proposaldevelopment</a:t>
            </a:r>
            <a:r>
              <a:rPr lang="en-US" dirty="0"/>
              <a:t>/proposal-guidelines-templates-and-outlines-boilerplate-language/)</a:t>
            </a:r>
          </a:p>
        </p:txBody>
      </p:sp>
    </p:spTree>
    <p:extLst>
      <p:ext uri="{BB962C8B-B14F-4D97-AF65-F5344CB8AC3E}">
        <p14:creationId xmlns:p14="http://schemas.microsoft.com/office/powerpoint/2010/main" val="1940510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126600"/>
            <a:ext cx="10222522" cy="851170"/>
          </a:xfrm>
        </p:spPr>
        <p:txBody>
          <a:bodyPr>
            <a:normAutofit/>
          </a:bodyPr>
          <a:lstStyle/>
          <a:p>
            <a:pPr algn="l"/>
            <a:r>
              <a:rPr lang="en-US" sz="4800" b="1" dirty="0" smtClean="0"/>
              <a:t>Additional Information (</a:t>
            </a:r>
            <a:r>
              <a:rPr lang="en-US" sz="4800" b="1" dirty="0" smtClean="0">
                <a:solidFill>
                  <a:srgbClr val="FF0000"/>
                </a:solidFill>
              </a:rPr>
              <a:t>must </a:t>
            </a:r>
            <a:r>
              <a:rPr lang="en-US" sz="4800" b="1" dirty="0" smtClean="0"/>
              <a:t>include):</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949634"/>
            <a:ext cx="11254153" cy="1569660"/>
          </a:xfrm>
          <a:prstGeom prst="rect">
            <a:avLst/>
          </a:prstGeom>
          <a:noFill/>
        </p:spPr>
        <p:txBody>
          <a:bodyPr wrap="square" rtlCol="0">
            <a:spAutoFit/>
          </a:bodyPr>
          <a:lstStyle/>
          <a:p>
            <a:r>
              <a:rPr lang="en-US" sz="3600" b="1" dirty="0" smtClean="0">
                <a:solidFill>
                  <a:srgbClr val="FF0000"/>
                </a:solidFill>
              </a:rPr>
              <a:t>Logic Model (2 page attachment):</a:t>
            </a:r>
            <a:endParaRPr lang="en-US" sz="3600" b="1" dirty="0">
              <a:solidFill>
                <a:srgbClr val="FF0000"/>
              </a:solidFill>
            </a:endParaRPr>
          </a:p>
          <a:p>
            <a:pPr marL="457200" indent="-457200">
              <a:buFont typeface="Arial" charset="0"/>
              <a:buChar char="•"/>
            </a:pPr>
            <a:r>
              <a:rPr lang="en-US" sz="2400" dirty="0" smtClean="0"/>
              <a:t>Tool that should be used to develop a project before writing the application</a:t>
            </a:r>
          </a:p>
          <a:p>
            <a:pPr marL="457200" indent="-457200">
              <a:buFont typeface="Arial" charset="0"/>
              <a:buChar char="•"/>
            </a:pPr>
            <a:r>
              <a:rPr lang="en-US" sz="2400" dirty="0" smtClean="0"/>
              <a:t>Narrative or chart</a:t>
            </a:r>
          </a:p>
          <a:p>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896914709"/>
              </p:ext>
            </p:extLst>
          </p:nvPr>
        </p:nvGraphicFramePr>
        <p:xfrm>
          <a:off x="838200" y="2566389"/>
          <a:ext cx="10515600" cy="1097280"/>
        </p:xfrm>
        <a:graphic>
          <a:graphicData uri="http://schemas.openxmlformats.org/drawingml/2006/table">
            <a:tbl>
              <a:tblPr/>
              <a:tblGrid>
                <a:gridCol w="1752600"/>
                <a:gridCol w="1752600"/>
                <a:gridCol w="1752600"/>
                <a:gridCol w="1752600"/>
                <a:gridCol w="1752600"/>
                <a:gridCol w="1752600"/>
              </a:tblGrid>
              <a:tr h="0">
                <a:tc>
                  <a:txBody>
                    <a:bodyPr/>
                    <a:lstStyle/>
                    <a:p>
                      <a:r>
                        <a:rPr lang="en-US" b="1">
                          <a:effectLst/>
                          <a:latin typeface="Arial" charset="0"/>
                        </a:rPr>
                        <a:t>Situation</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pPr algn="ctr"/>
                      <a:r>
                        <a:rPr lang="en-US" b="1" dirty="0">
                          <a:effectLst/>
                          <a:latin typeface="Arial" charset="0"/>
                        </a:rPr>
                        <a:t>Inputs</a:t>
                      </a:r>
                      <a:endParaRPr lang="en-US" dirty="0">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dirty="0">
                          <a:effectLst/>
                          <a:latin typeface="Arial" charset="0"/>
                        </a:rPr>
                        <a:t>Outputs</a:t>
                      </a:r>
                      <a:endParaRPr lang="en-US" dirty="0">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dirty="0">
                          <a:effectLst/>
                          <a:latin typeface="Arial" charset="0"/>
                        </a:rPr>
                        <a:t>Short-term</a:t>
                      </a:r>
                      <a:endParaRPr lang="en-US" dirty="0">
                        <a:effectLst/>
                        <a:latin typeface="Arial" charset="0"/>
                      </a:endParaRPr>
                    </a:p>
                    <a:p>
                      <a:r>
                        <a:rPr lang="en-US" b="1" dirty="0">
                          <a:effectLst/>
                          <a:latin typeface="Arial" charset="0"/>
                        </a:rPr>
                        <a:t>Outcomes</a:t>
                      </a:r>
                      <a:endParaRPr lang="en-US" dirty="0">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pPr algn="ctr"/>
                      <a:r>
                        <a:rPr lang="en-US" b="1">
                          <a:effectLst/>
                          <a:latin typeface="Arial" charset="0"/>
                        </a:rPr>
                        <a:t>Medium-term</a:t>
                      </a:r>
                      <a:endParaRPr lang="en-US">
                        <a:effectLst/>
                        <a:latin typeface="Arial" charset="0"/>
                      </a:endParaRPr>
                    </a:p>
                    <a:p>
                      <a:pPr algn="ctr"/>
                      <a:r>
                        <a:rPr lang="en-US" b="1">
                          <a:effectLst/>
                          <a:latin typeface="Arial" charset="0"/>
                        </a:rPr>
                        <a:t>Outcomes</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a:effectLst/>
                          <a:latin typeface="Arial" charset="0"/>
                        </a:rPr>
                        <a:t>Long-term</a:t>
                      </a:r>
                      <a:endParaRPr lang="en-US">
                        <a:effectLst/>
                        <a:latin typeface="Arial" charset="0"/>
                      </a:endParaRPr>
                    </a:p>
                    <a:p>
                      <a:r>
                        <a:rPr lang="en-US" b="1">
                          <a:effectLst/>
                          <a:latin typeface="Arial" charset="0"/>
                        </a:rPr>
                        <a:t>Outcomes</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r>
              <a:tr h="0">
                <a:tc>
                  <a:txBody>
                    <a:bodyPr/>
                    <a:lstStyle/>
                    <a:p>
                      <a:r>
                        <a:rPr lang="en-US" dirty="0">
                          <a:effectLst/>
                          <a:latin typeface="Times New Roman" charset="0"/>
                        </a:rPr>
                        <a:t/>
                      </a:r>
                      <a:br>
                        <a:rPr lang="en-US" dirty="0">
                          <a:effectLst/>
                          <a:latin typeface="Times New Roman" charset="0"/>
                        </a:rPr>
                      </a:br>
                      <a:endParaRPr lang="en-US" dirty="0">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dirty="0">
                          <a:effectLst/>
                          <a:latin typeface="Times New Roman" charset="0"/>
                        </a:rPr>
                        <a:t/>
                      </a:r>
                      <a:br>
                        <a:rPr lang="en-US" dirty="0">
                          <a:effectLst/>
                          <a:latin typeface="Times New Roman" charset="0"/>
                        </a:rPr>
                      </a:br>
                      <a:endParaRPr lang="en-US" dirty="0">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dirty="0">
                          <a:effectLst/>
                          <a:latin typeface="Times New Roman" charset="0"/>
                        </a:rPr>
                        <a:t/>
                      </a:r>
                      <a:br>
                        <a:rPr lang="en-US" dirty="0">
                          <a:effectLst/>
                          <a:latin typeface="Times New Roman" charset="0"/>
                        </a:rPr>
                      </a:br>
                      <a:endParaRPr lang="en-US" dirty="0">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dirty="0">
                          <a:effectLst/>
                          <a:latin typeface="Times New Roman" charset="0"/>
                        </a:rPr>
                        <a:t/>
                      </a:r>
                      <a:br>
                        <a:rPr lang="en-US" dirty="0">
                          <a:effectLst/>
                          <a:latin typeface="Times New Roman" charset="0"/>
                        </a:rPr>
                      </a:br>
                      <a:endParaRPr lang="en-US" dirty="0">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58042794"/>
              </p:ext>
            </p:extLst>
          </p:nvPr>
        </p:nvGraphicFramePr>
        <p:xfrm>
          <a:off x="838200" y="4127902"/>
          <a:ext cx="10515600" cy="1097280"/>
        </p:xfrm>
        <a:graphic>
          <a:graphicData uri="http://schemas.openxmlformats.org/drawingml/2006/table">
            <a:tbl>
              <a:tblPr/>
              <a:tblGrid>
                <a:gridCol w="1752600"/>
                <a:gridCol w="1752600"/>
                <a:gridCol w="1752600"/>
                <a:gridCol w="1752600"/>
                <a:gridCol w="1752600"/>
                <a:gridCol w="1752600"/>
              </a:tblGrid>
              <a:tr h="0">
                <a:tc>
                  <a:txBody>
                    <a:bodyPr/>
                    <a:lstStyle/>
                    <a:p>
                      <a:r>
                        <a:rPr lang="en-US" b="1">
                          <a:effectLst/>
                          <a:latin typeface="Arial" charset="0"/>
                        </a:rPr>
                        <a:t>Evaluation</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a:effectLst/>
                          <a:latin typeface="Arial" charset="0"/>
                        </a:rPr>
                        <a:t>Process (Inputs)</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dirty="0">
                          <a:effectLst/>
                          <a:latin typeface="Arial" charset="0"/>
                        </a:rPr>
                        <a:t>Process (Outputs)</a:t>
                      </a:r>
                      <a:endParaRPr lang="en-US" dirty="0">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a:effectLst/>
                          <a:latin typeface="Arial" charset="0"/>
                        </a:rPr>
                        <a:t>Short-term Indicators</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a:effectLst/>
                          <a:latin typeface="Arial" charset="0"/>
                        </a:rPr>
                        <a:t>Medium-term Indicators</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c>
                  <a:txBody>
                    <a:bodyPr/>
                    <a:lstStyle/>
                    <a:p>
                      <a:r>
                        <a:rPr lang="en-US" b="1">
                          <a:effectLst/>
                          <a:latin typeface="Arial" charset="0"/>
                        </a:rPr>
                        <a:t>Long-term Indicators</a:t>
                      </a:r>
                      <a:endParaRPr lang="en-US">
                        <a:effectLst/>
                        <a:latin typeface="Arial"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BEBEB"/>
                    </a:solidFill>
                  </a:tcPr>
                </a:tc>
              </a:tr>
              <a:tr h="0">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a:effectLst/>
                          <a:latin typeface="Times New Roman" charset="0"/>
                        </a:rPr>
                        <a:t/>
                      </a:r>
                      <a:br>
                        <a:rPr lang="en-US">
                          <a:effectLst/>
                          <a:latin typeface="Times New Roman" charset="0"/>
                        </a:rPr>
                      </a:br>
                      <a:endParaRPr lang="en-US">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US" dirty="0">
                          <a:effectLst/>
                          <a:latin typeface="Times New Roman" charset="0"/>
                        </a:rPr>
                        <a:t/>
                      </a:r>
                      <a:br>
                        <a:rPr lang="en-US" dirty="0">
                          <a:effectLst/>
                          <a:latin typeface="Times New Roman" charset="0"/>
                        </a:rPr>
                      </a:br>
                      <a:endParaRPr lang="en-US" dirty="0">
                        <a:effectLst/>
                        <a:latin typeface="Times New Roman" charset="0"/>
                      </a:endParaRPr>
                    </a:p>
                  </a:txBody>
                  <a:tcPr marL="31750" marR="3175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sp>
        <p:nvSpPr>
          <p:cNvPr id="13" name="Rectangle 3"/>
          <p:cNvSpPr>
            <a:spLocks noChangeArrowheads="1"/>
          </p:cNvSpPr>
          <p:nvPr/>
        </p:nvSpPr>
        <p:spPr bwMode="auto">
          <a:xfrm>
            <a:off x="838200" y="3452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
        <p:nvSpPr>
          <p:cNvPr id="7" name="TextBox 6"/>
          <p:cNvSpPr txBox="1"/>
          <p:nvPr/>
        </p:nvSpPr>
        <p:spPr>
          <a:xfrm>
            <a:off x="717451" y="5922493"/>
            <a:ext cx="3521862" cy="400110"/>
          </a:xfrm>
          <a:prstGeom prst="rect">
            <a:avLst/>
          </a:prstGeom>
          <a:noFill/>
        </p:spPr>
        <p:txBody>
          <a:bodyPr wrap="none" rtlCol="0">
            <a:spAutoFit/>
          </a:bodyPr>
          <a:lstStyle/>
          <a:p>
            <a:r>
              <a:rPr lang="en-US" sz="2000" dirty="0" smtClean="0"/>
              <a:t>Jill Lingard (</a:t>
            </a:r>
            <a:r>
              <a:rPr lang="en-US" sz="2000" smtClean="0"/>
              <a:t>Nebraska Extension)</a:t>
            </a:r>
            <a:endParaRPr lang="en-US" sz="2000"/>
          </a:p>
        </p:txBody>
      </p:sp>
    </p:spTree>
    <p:extLst>
      <p:ext uri="{BB962C8B-B14F-4D97-AF65-F5344CB8AC3E}">
        <p14:creationId xmlns:p14="http://schemas.microsoft.com/office/powerpoint/2010/main" val="230941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Collaborators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252732"/>
            <a:ext cx="11460480" cy="3586286"/>
          </a:xfrm>
        </p:spPr>
        <p:txBody>
          <a:bodyPr>
            <a:noAutofit/>
          </a:bodyPr>
          <a:lstStyle/>
          <a:p>
            <a:pPr marL="342900" lvl="0" indent="-342900" algn="l">
              <a:buFont typeface="Arial" charset="0"/>
              <a:buChar char="•"/>
            </a:pPr>
            <a:r>
              <a:rPr lang="en-US" sz="3200" dirty="0" smtClean="0"/>
              <a:t>Small to mid-sized institutions (</a:t>
            </a:r>
            <a:r>
              <a:rPr lang="en-US" sz="3200" u="sng" dirty="0" smtClean="0"/>
              <a:t>&lt;</a:t>
            </a:r>
            <a:r>
              <a:rPr lang="en-US" sz="3200" dirty="0" smtClean="0"/>
              <a:t> 17,500 total students); Minority-Serving Institutions; and/or institutions within the Established Program to Stimulate Competitive Research (</a:t>
            </a:r>
            <a:r>
              <a:rPr lang="en-US" sz="3200" dirty="0" err="1" smtClean="0"/>
              <a:t>EPSCoR</a:t>
            </a:r>
            <a:r>
              <a:rPr lang="en-US" sz="3200" dirty="0" smtClean="0"/>
              <a:t>*) are encouraged.</a:t>
            </a:r>
          </a:p>
          <a:p>
            <a:pPr marL="342900" lvl="0" indent="-342900" algn="l">
              <a:buFont typeface="Arial" charset="0"/>
              <a:buChar char="•"/>
            </a:pPr>
            <a:r>
              <a:rPr lang="en-US" sz="3200" dirty="0" smtClean="0"/>
              <a:t>Collaborations with international partners are also encouraged. </a:t>
            </a:r>
          </a:p>
          <a:p>
            <a:pPr marL="800100" lvl="1" indent="-342900" algn="l">
              <a:buFont typeface="Arial" charset="0"/>
              <a:buChar char="•"/>
            </a:pPr>
            <a:r>
              <a:rPr lang="en-US" sz="2800" dirty="0" smtClean="0"/>
              <a:t>May include subcontracts to international organizations. </a:t>
            </a:r>
          </a:p>
          <a:p>
            <a:pPr marL="800100" lvl="1" indent="-342900" algn="l">
              <a:buFont typeface="Arial" charset="0"/>
              <a:buChar char="•"/>
            </a:pPr>
            <a:r>
              <a:rPr lang="en-US" sz="2800" dirty="0" smtClean="0"/>
              <a:t>MUST clearly demonstrate benefits to U.S.</a:t>
            </a:r>
          </a:p>
        </p:txBody>
      </p:sp>
      <p:sp>
        <p:nvSpPr>
          <p:cNvPr id="3" name="TextBox 2"/>
          <p:cNvSpPr txBox="1"/>
          <p:nvPr/>
        </p:nvSpPr>
        <p:spPr>
          <a:xfrm>
            <a:off x="506437" y="4937757"/>
            <a:ext cx="11057206" cy="1200329"/>
          </a:xfrm>
          <a:prstGeom prst="rect">
            <a:avLst/>
          </a:prstGeom>
          <a:noFill/>
        </p:spPr>
        <p:txBody>
          <a:bodyPr wrap="square" rtlCol="0">
            <a:spAutoFit/>
          </a:bodyPr>
          <a:lstStyle/>
          <a:p>
            <a:r>
              <a:rPr lang="en-US" sz="2400" dirty="0" smtClean="0"/>
              <a:t>*USDA </a:t>
            </a:r>
            <a:r>
              <a:rPr lang="en-US" sz="2400" dirty="0" err="1" smtClean="0"/>
              <a:t>EPSCoR</a:t>
            </a:r>
            <a:r>
              <a:rPr lang="en-US" sz="2400" dirty="0" smtClean="0"/>
              <a:t> states include: Alaska, Idaho, Louisiana, Maine, Mississippi, Montana, Nevada, New Hampshire, New Jersey, New Mexico, North Dakota, Oklahoma, Rhode Island, South Carolina, South Dakota, Utah, Vermont, West Virginia, Wyoming</a:t>
            </a:r>
            <a:endParaRPr lang="en-US" sz="2400" dirty="0"/>
          </a:p>
        </p:txBody>
      </p:sp>
    </p:spTree>
    <p:extLst>
      <p:ext uri="{BB962C8B-B14F-4D97-AF65-F5344CB8AC3E}">
        <p14:creationId xmlns:p14="http://schemas.microsoft.com/office/powerpoint/2010/main" val="522061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Transdisciplinary Approaches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379342"/>
            <a:ext cx="11460480" cy="2123513"/>
          </a:xfrm>
        </p:spPr>
        <p:txBody>
          <a:bodyPr>
            <a:noAutofit/>
          </a:bodyPr>
          <a:lstStyle/>
          <a:p>
            <a:pPr marL="342900" lvl="0" indent="-342900" algn="l">
              <a:buFont typeface="Arial" charset="0"/>
              <a:buChar char="•"/>
            </a:pPr>
            <a:r>
              <a:rPr lang="en-US" sz="2800" dirty="0" smtClean="0"/>
              <a:t>Provide a clear description of how transdisciplinary approaches will be deployed to achieve the goals of the project.</a:t>
            </a:r>
          </a:p>
          <a:p>
            <a:pPr marL="342900" lvl="0" indent="-342900" algn="l">
              <a:buFont typeface="Arial" charset="0"/>
              <a:buChar char="•"/>
            </a:pPr>
            <a:r>
              <a:rPr lang="en-US" sz="2800" dirty="0" smtClean="0"/>
              <a:t>MUST demonstrate linkages between the </a:t>
            </a:r>
            <a:r>
              <a:rPr lang="en-US" sz="2800" b="1" dirty="0" smtClean="0">
                <a:solidFill>
                  <a:srgbClr val="FF0000"/>
                </a:solidFill>
              </a:rPr>
              <a:t>biophysical, social, behavioral, and economic sciences </a:t>
            </a:r>
            <a:r>
              <a:rPr lang="en-US" sz="2800" dirty="0" smtClean="0"/>
              <a:t>necessary to address the complex challenges in developing sustainable agricultural systems</a:t>
            </a:r>
          </a:p>
        </p:txBody>
      </p:sp>
    </p:spTree>
    <p:extLst>
      <p:ext uri="{BB962C8B-B14F-4D97-AF65-F5344CB8AC3E}">
        <p14:creationId xmlns:p14="http://schemas.microsoft.com/office/powerpoint/2010/main" val="2140102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Extension (page 10)</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379342"/>
            <a:ext cx="11460480" cy="4585360"/>
          </a:xfrm>
        </p:spPr>
        <p:txBody>
          <a:bodyPr>
            <a:noAutofit/>
          </a:bodyPr>
          <a:lstStyle/>
          <a:p>
            <a:pPr marL="342900" lvl="0" indent="-342900" algn="l">
              <a:buFont typeface="Arial" charset="0"/>
              <a:buChar char="•"/>
            </a:pPr>
            <a:r>
              <a:rPr lang="en-US" sz="2800" dirty="0" smtClean="0"/>
              <a:t>High degree of engagement among researchers, extension or other engagement personnel, and relevant stakeholders, from inception through implementation of the project;</a:t>
            </a:r>
          </a:p>
          <a:p>
            <a:pPr marL="342900" lvl="0" indent="-342900" algn="l">
              <a:buFont typeface="Arial" charset="0"/>
              <a:buChar char="•"/>
            </a:pPr>
            <a:r>
              <a:rPr lang="en-US" sz="2800" dirty="0" smtClean="0"/>
              <a:t>Approaches that consider human dimensions affecting decision making (e.g., assess individual, stakeholder group, or community needs; develop strategies that incentivize changes in practices to manage lands, crops and/or systems; adoption of new technologies and other interventions based on knowledge of user preferences); </a:t>
            </a:r>
          </a:p>
          <a:p>
            <a:pPr marL="342900" lvl="0" indent="-342900" algn="l">
              <a:buFont typeface="Arial" charset="0"/>
              <a:buChar char="•"/>
            </a:pPr>
            <a:r>
              <a:rPr lang="en-US" sz="2800" dirty="0" smtClean="0"/>
              <a:t>Innovative approaches to disseminate significant project results and/or best management practices.</a:t>
            </a:r>
          </a:p>
        </p:txBody>
      </p:sp>
    </p:spTree>
    <p:extLst>
      <p:ext uri="{BB962C8B-B14F-4D97-AF65-F5344CB8AC3E}">
        <p14:creationId xmlns:p14="http://schemas.microsoft.com/office/powerpoint/2010/main" val="274454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Education (page 10-11)</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985444"/>
            <a:ext cx="11460480" cy="5500025"/>
          </a:xfrm>
        </p:spPr>
        <p:txBody>
          <a:bodyPr>
            <a:noAutofit/>
          </a:bodyPr>
          <a:lstStyle/>
          <a:p>
            <a:pPr lvl="0" algn="l"/>
            <a:r>
              <a:rPr lang="en-US" sz="3200" dirty="0" smtClean="0"/>
              <a:t>Must significantly utilize the following kinds of instruments:</a:t>
            </a:r>
          </a:p>
          <a:p>
            <a:pPr marL="342900" lvl="0" indent="-342900" algn="l">
              <a:buFont typeface="Arial" charset="0"/>
              <a:buChar char="•"/>
            </a:pPr>
            <a:r>
              <a:rPr lang="en-US" sz="2000" dirty="0" smtClean="0"/>
              <a:t>Curriculum development</a:t>
            </a:r>
          </a:p>
          <a:p>
            <a:pPr marL="342900" lvl="0" indent="-342900" algn="l">
              <a:buFont typeface="Arial" charset="0"/>
              <a:buChar char="•"/>
            </a:pPr>
            <a:r>
              <a:rPr lang="en-US" sz="2000" dirty="0" smtClean="0"/>
              <a:t>Novel experiential learning opportunities</a:t>
            </a:r>
          </a:p>
          <a:p>
            <a:pPr marL="342900" lvl="0" indent="-342900" algn="l">
              <a:buFont typeface="Arial" charset="0"/>
              <a:buChar char="•"/>
            </a:pPr>
            <a:r>
              <a:rPr lang="en-US" sz="2000" dirty="0" smtClean="0"/>
              <a:t>Promote development of leadership skills</a:t>
            </a:r>
            <a:r>
              <a:rPr lang="en-US" sz="2000" dirty="0"/>
              <a:t> </a:t>
            </a:r>
            <a:r>
              <a:rPr lang="en-US" sz="2000" dirty="0" smtClean="0"/>
              <a:t>(critical thinking and problem solving, communication, working in transdisciplinary and multi-institutional teams, and other such skills)</a:t>
            </a:r>
          </a:p>
          <a:p>
            <a:pPr marL="342900" lvl="0" indent="-342900" algn="l">
              <a:buFont typeface="Arial" charset="0"/>
              <a:buChar char="•"/>
            </a:pPr>
            <a:r>
              <a:rPr lang="en-US" sz="2000" dirty="0" smtClean="0"/>
              <a:t>Online educational resources</a:t>
            </a:r>
          </a:p>
          <a:p>
            <a:pPr marL="342900" lvl="0" indent="-342900" algn="l">
              <a:buFont typeface="Arial" charset="0"/>
              <a:buChar char="•"/>
            </a:pPr>
            <a:r>
              <a:rPr lang="en-US" sz="2000" dirty="0" smtClean="0"/>
              <a:t>Citizen science</a:t>
            </a:r>
          </a:p>
          <a:p>
            <a:pPr marL="342900" lvl="0" indent="-342900" algn="l">
              <a:buFont typeface="Arial" charset="0"/>
              <a:buChar char="•"/>
            </a:pPr>
            <a:r>
              <a:rPr lang="en-US" sz="2000" dirty="0" smtClean="0"/>
              <a:t>Apps or other </a:t>
            </a:r>
            <a:r>
              <a:rPr lang="en-US" sz="2000" dirty="0"/>
              <a:t>e</a:t>
            </a:r>
            <a:r>
              <a:rPr lang="en-US" sz="2000" dirty="0" smtClean="0"/>
              <a:t>ducational games </a:t>
            </a:r>
          </a:p>
          <a:p>
            <a:pPr marL="342900" lvl="0" indent="-342900" algn="l">
              <a:buFont typeface="Arial" charset="0"/>
              <a:buChar char="•"/>
            </a:pPr>
            <a:r>
              <a:rPr lang="en-US" sz="2000" dirty="0" smtClean="0"/>
              <a:t>Other educational activities and materials</a:t>
            </a:r>
          </a:p>
          <a:p>
            <a:pPr lvl="0" algn="l"/>
            <a:endParaRPr lang="en-US" sz="1000" dirty="0"/>
          </a:p>
          <a:p>
            <a:pPr lvl="0" algn="l"/>
            <a:r>
              <a:rPr lang="en-US" sz="3200" dirty="0" smtClean="0"/>
              <a:t>Engage a diverse population of students, including socially disadvantaged and non-traditional students. </a:t>
            </a:r>
          </a:p>
          <a:p>
            <a:pPr lvl="0" algn="l"/>
            <a:r>
              <a:rPr lang="en-US" sz="3200" dirty="0" smtClean="0"/>
              <a:t>Can include positive youth development programs such as 4-H</a:t>
            </a:r>
          </a:p>
        </p:txBody>
      </p:sp>
    </p:spTree>
    <p:extLst>
      <p:ext uri="{BB962C8B-B14F-4D97-AF65-F5344CB8AC3E}">
        <p14:creationId xmlns:p14="http://schemas.microsoft.com/office/powerpoint/2010/main" val="360074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069852"/>
            <a:ext cx="11460480" cy="4810445"/>
          </a:xfrm>
        </p:spPr>
        <p:txBody>
          <a:bodyPr>
            <a:noAutofit/>
          </a:bodyPr>
          <a:lstStyle/>
          <a:p>
            <a:pPr marL="457200" lvl="0" indent="-457200" algn="l">
              <a:buFont typeface="Arial" charset="0"/>
              <a:buChar char="•"/>
            </a:pPr>
            <a:r>
              <a:rPr lang="en-US" dirty="0" smtClean="0"/>
              <a:t>Clearly identify the systems addressed in project and provide justification for why that particular system, its scope, and components were selected.</a:t>
            </a:r>
          </a:p>
          <a:p>
            <a:pPr marL="457200" lvl="0" indent="-457200" algn="l">
              <a:buFont typeface="Arial" charset="0"/>
              <a:buChar char="•"/>
            </a:pPr>
            <a:r>
              <a:rPr lang="en-US" dirty="0" smtClean="0"/>
              <a:t>Describe a meaningful approach for blending research, education, and extension expertise and other extension and implementation approaches throughout the project.</a:t>
            </a:r>
          </a:p>
          <a:p>
            <a:pPr marL="457200" lvl="0" indent="-457200" algn="l">
              <a:buFont typeface="Arial" charset="0"/>
              <a:buChar char="•"/>
            </a:pPr>
            <a:r>
              <a:rPr lang="en-US" dirty="0" smtClean="0"/>
              <a:t>Evidence that the project aligns with AFRI and Farm Bill priorities (page 6)</a:t>
            </a:r>
          </a:p>
          <a:p>
            <a:pPr marL="457200" lvl="0" indent="-457200" algn="l">
              <a:buFont typeface="Arial" charset="0"/>
              <a:buChar char="•"/>
            </a:pPr>
            <a:r>
              <a:rPr lang="en-US" dirty="0" smtClean="0"/>
              <a:t>Describe expected solutions or improvements and how these will be assessed and measured in the project.</a:t>
            </a:r>
          </a:p>
          <a:p>
            <a:pPr marL="457200" lvl="0" indent="-457200" algn="l">
              <a:buFont typeface="Arial" charset="0"/>
              <a:buChar char="•"/>
            </a:pPr>
            <a:r>
              <a:rPr lang="en-US" dirty="0" smtClean="0"/>
              <a:t>Address the potential costs of a proposed solution and describe how it can be scaled to be used in the short-term and long-term based on technical, economic, and social feasibility.</a:t>
            </a:r>
          </a:p>
          <a:p>
            <a:pPr marL="457200" lvl="0" indent="-457200" algn="l">
              <a:buFont typeface="Arial" charset="0"/>
              <a:buChar char="•"/>
            </a:pPr>
            <a:r>
              <a:rPr lang="en-US" dirty="0" smtClean="0"/>
              <a:t>Explain how the project will strengthen agricultural and food-production systems and how results will be adopted or applied at a local, regional, or national level.</a:t>
            </a:r>
          </a:p>
        </p:txBody>
      </p:sp>
      <p:sp>
        <p:nvSpPr>
          <p:cNvPr id="7" name="Title 1"/>
          <p:cNvSpPr txBox="1">
            <a:spLocks/>
          </p:cNvSpPr>
          <p:nvPr/>
        </p:nvSpPr>
        <p:spPr>
          <a:xfrm>
            <a:off x="103164" y="126600"/>
            <a:ext cx="10222522" cy="851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smtClean="0"/>
              <a:t>Additional Information (</a:t>
            </a:r>
            <a:r>
              <a:rPr lang="en-US" sz="4800" b="1" smtClean="0">
                <a:solidFill>
                  <a:srgbClr val="FF0000"/>
                </a:solidFill>
              </a:rPr>
              <a:t>must </a:t>
            </a:r>
            <a:r>
              <a:rPr lang="en-US" sz="4800" b="1" smtClean="0"/>
              <a:t>include):</a:t>
            </a:r>
            <a:endParaRPr lang="en-US" sz="4800" b="1" dirty="0"/>
          </a:p>
        </p:txBody>
      </p:sp>
    </p:spTree>
    <p:extLst>
      <p:ext uri="{BB962C8B-B14F-4D97-AF65-F5344CB8AC3E}">
        <p14:creationId xmlns:p14="http://schemas.microsoft.com/office/powerpoint/2010/main" val="345720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069852"/>
            <a:ext cx="11460480" cy="4810445"/>
          </a:xfrm>
        </p:spPr>
        <p:txBody>
          <a:bodyPr>
            <a:noAutofit/>
          </a:bodyPr>
          <a:lstStyle/>
          <a:p>
            <a:pPr marL="457200" lvl="0" indent="-457200" algn="l">
              <a:buFont typeface="Arial" charset="0"/>
              <a:buChar char="•"/>
            </a:pPr>
            <a:r>
              <a:rPr lang="en-US" sz="2800" dirty="0" smtClean="0"/>
              <a:t>NIFA will recognize and provide priority in the receipt of funding to applications from “centers of excellence” that carry out research, extension, and education activities </a:t>
            </a:r>
            <a:r>
              <a:rPr lang="en-US" sz="2800" smtClean="0"/>
              <a:t>that relate </a:t>
            </a:r>
            <a:r>
              <a:rPr lang="en-US" sz="2800" dirty="0" smtClean="0"/>
              <a:t>to the food and agricultural sciences.</a:t>
            </a:r>
          </a:p>
          <a:p>
            <a:pPr marL="457200" lvl="0" indent="-457200" algn="l">
              <a:buFont typeface="Arial" charset="0"/>
              <a:buChar char="•"/>
            </a:pPr>
            <a:r>
              <a:rPr lang="en-US" sz="2800" dirty="0"/>
              <a:t>https://</a:t>
            </a:r>
            <a:r>
              <a:rPr lang="en-US" sz="2800" dirty="0" err="1"/>
              <a:t>nifa.usda.gov</a:t>
            </a:r>
            <a:r>
              <a:rPr lang="en-US" sz="2800" dirty="0"/>
              <a:t>/centers-excellence</a:t>
            </a:r>
            <a:endParaRPr lang="en-US" sz="2800" dirty="0" smtClean="0"/>
          </a:p>
        </p:txBody>
      </p:sp>
      <p:sp>
        <p:nvSpPr>
          <p:cNvPr id="7" name="Title 1"/>
          <p:cNvSpPr txBox="1">
            <a:spLocks/>
          </p:cNvSpPr>
          <p:nvPr/>
        </p:nvSpPr>
        <p:spPr>
          <a:xfrm>
            <a:off x="103164" y="126600"/>
            <a:ext cx="10222522" cy="851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t>Center of Excellence:</a:t>
            </a:r>
            <a:endParaRPr lang="en-US" sz="4800" b="1" dirty="0"/>
          </a:p>
        </p:txBody>
      </p:sp>
    </p:spTree>
    <p:extLst>
      <p:ext uri="{BB962C8B-B14F-4D97-AF65-F5344CB8AC3E}">
        <p14:creationId xmlns:p14="http://schemas.microsoft.com/office/powerpoint/2010/main" val="1528268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069852"/>
            <a:ext cx="11460480" cy="5246281"/>
          </a:xfrm>
        </p:spPr>
        <p:txBody>
          <a:bodyPr>
            <a:noAutofit/>
          </a:bodyPr>
          <a:lstStyle/>
          <a:p>
            <a:pPr lvl="0" algn="l"/>
            <a:r>
              <a:rPr lang="en-US" sz="3200" dirty="0" smtClean="0"/>
              <a:t>Integrated Projects:</a:t>
            </a:r>
          </a:p>
          <a:p>
            <a:pPr marL="514350" lvl="0" indent="-514350" algn="l">
              <a:buFont typeface="+mj-lt"/>
              <a:buAutoNum type="alphaLcParenR"/>
            </a:pPr>
            <a:r>
              <a:rPr lang="en-US" sz="2800" dirty="0" smtClean="0"/>
              <a:t>Merit of the application for science research, education, and/or extension</a:t>
            </a:r>
          </a:p>
          <a:p>
            <a:pPr marL="514350" lvl="0" indent="-514350" algn="l">
              <a:buFont typeface="+mj-lt"/>
              <a:buAutoNum type="alphaLcParenR"/>
            </a:pPr>
            <a:r>
              <a:rPr lang="en-US" sz="2800" dirty="0" smtClean="0"/>
              <a:t>Qualifications of project personnel, adequacy of facilities, and project management</a:t>
            </a:r>
          </a:p>
          <a:p>
            <a:pPr marL="514350" lvl="0" indent="-514350" algn="l">
              <a:buFont typeface="+mj-lt"/>
              <a:buAutoNum type="alphaLcParenR"/>
            </a:pPr>
            <a:r>
              <a:rPr lang="en-US" sz="2800" dirty="0" smtClean="0"/>
              <a:t>Project relevance</a:t>
            </a:r>
          </a:p>
          <a:p>
            <a:pPr marL="514350" lvl="0" indent="-514350" algn="l">
              <a:buFont typeface="+mj-lt"/>
              <a:buAutoNum type="alphaLcParenR"/>
            </a:pPr>
            <a:r>
              <a:rPr lang="en-US" sz="2800" dirty="0" smtClean="0"/>
              <a:t>Center of Excellence status</a:t>
            </a:r>
          </a:p>
          <a:p>
            <a:pPr lvl="0" algn="l"/>
            <a:endParaRPr lang="en-US" sz="1200" dirty="0" smtClean="0"/>
          </a:p>
          <a:p>
            <a:pPr marL="457200" lvl="0" indent="-457200" algn="l">
              <a:buFont typeface="Arial" charset="0"/>
              <a:buChar char="•"/>
            </a:pPr>
            <a:r>
              <a:rPr lang="en-US" sz="2800" dirty="0" smtClean="0">
                <a:hlinkClick r:id="rId3"/>
              </a:rPr>
              <a:t>https</a:t>
            </a:r>
            <a:r>
              <a:rPr lang="en-US" sz="2800" dirty="0">
                <a:hlinkClick r:id="rId3"/>
              </a:rPr>
              <a:t>://</a:t>
            </a:r>
            <a:r>
              <a:rPr lang="en-US" sz="2800" dirty="0" smtClean="0">
                <a:hlinkClick r:id="rId3"/>
              </a:rPr>
              <a:t>nifa.usda.gov/sites/default/files/resource/AFRI-Review-Criteria.pdf</a:t>
            </a:r>
            <a:endParaRPr lang="en-US" sz="2800" dirty="0" smtClean="0"/>
          </a:p>
          <a:p>
            <a:pPr lvl="0" algn="l"/>
            <a:endParaRPr lang="en-US" sz="1200" dirty="0" smtClean="0"/>
          </a:p>
          <a:p>
            <a:pPr marL="457200" lvl="0" indent="-457200" algn="l">
              <a:buFont typeface="Arial" charset="0"/>
              <a:buChar char="•"/>
            </a:pPr>
            <a:r>
              <a:rPr lang="en-US" sz="2800" dirty="0" smtClean="0"/>
              <a:t>During the proposal review process, the </a:t>
            </a:r>
            <a:r>
              <a:rPr lang="en-US" sz="2800" b="1" dirty="0" smtClean="0">
                <a:solidFill>
                  <a:srgbClr val="FF0000"/>
                </a:solidFill>
              </a:rPr>
              <a:t>diversity of kinds of agricultural systems and 25-year goals included may be taken into consideration when making final awards </a:t>
            </a:r>
            <a:r>
              <a:rPr lang="en-US" sz="2800" dirty="0" smtClean="0"/>
              <a:t>(page 11).</a:t>
            </a:r>
          </a:p>
        </p:txBody>
      </p:sp>
      <p:sp>
        <p:nvSpPr>
          <p:cNvPr id="7" name="Title 1"/>
          <p:cNvSpPr txBox="1">
            <a:spLocks/>
          </p:cNvSpPr>
          <p:nvPr/>
        </p:nvSpPr>
        <p:spPr>
          <a:xfrm>
            <a:off x="103164" y="126600"/>
            <a:ext cx="10222522" cy="851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t>Review Criteria:</a:t>
            </a:r>
            <a:endParaRPr lang="en-US" sz="4800" b="1" dirty="0"/>
          </a:p>
        </p:txBody>
      </p:sp>
    </p:spTree>
    <p:extLst>
      <p:ext uri="{BB962C8B-B14F-4D97-AF65-F5344CB8AC3E}">
        <p14:creationId xmlns:p14="http://schemas.microsoft.com/office/powerpoint/2010/main" val="157542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356383" y="802565"/>
            <a:ext cx="11460480" cy="5246281"/>
          </a:xfrm>
        </p:spPr>
        <p:txBody>
          <a:bodyPr>
            <a:noAutofit/>
          </a:bodyPr>
          <a:lstStyle/>
          <a:p>
            <a:pPr lvl="0"/>
            <a:r>
              <a:rPr lang="en-US" sz="4800" dirty="0" smtClean="0"/>
              <a:t>Submit applications?</a:t>
            </a:r>
          </a:p>
          <a:p>
            <a:pPr lvl="0"/>
            <a:endParaRPr lang="en-US" sz="3200" dirty="0"/>
          </a:p>
          <a:p>
            <a:pPr lvl="0"/>
            <a:r>
              <a:rPr lang="en-US" sz="4800" dirty="0"/>
              <a:t>o</a:t>
            </a:r>
            <a:r>
              <a:rPr lang="en-US" sz="4800" dirty="0" smtClean="0"/>
              <a:t>r</a:t>
            </a:r>
          </a:p>
          <a:p>
            <a:pPr lvl="0"/>
            <a:endParaRPr lang="en-US" sz="3200" dirty="0"/>
          </a:p>
          <a:p>
            <a:pPr lvl="0"/>
            <a:r>
              <a:rPr lang="en-US" sz="4800" dirty="0" smtClean="0"/>
              <a:t>Submit </a:t>
            </a:r>
            <a:r>
              <a:rPr lang="en-US" sz="4800" b="1" dirty="0" smtClean="0">
                <a:solidFill>
                  <a:srgbClr val="FF0000"/>
                </a:solidFill>
              </a:rPr>
              <a:t>winning</a:t>
            </a:r>
            <a:r>
              <a:rPr lang="en-US" sz="4800" dirty="0" smtClean="0">
                <a:solidFill>
                  <a:srgbClr val="FF0000"/>
                </a:solidFill>
              </a:rPr>
              <a:t> </a:t>
            </a:r>
            <a:r>
              <a:rPr lang="en-US" sz="4800" dirty="0" smtClean="0"/>
              <a:t>applications!</a:t>
            </a:r>
          </a:p>
        </p:txBody>
      </p:sp>
    </p:spTree>
    <p:extLst>
      <p:ext uri="{BB962C8B-B14F-4D97-AF65-F5344CB8AC3E}">
        <p14:creationId xmlns:p14="http://schemas.microsoft.com/office/powerpoint/2010/main" val="458506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103163" y="1069852"/>
            <a:ext cx="11460480" cy="5246281"/>
          </a:xfrm>
        </p:spPr>
        <p:txBody>
          <a:bodyPr>
            <a:noAutofit/>
          </a:bodyPr>
          <a:lstStyle/>
          <a:p>
            <a:pPr lvl="0"/>
            <a:r>
              <a:rPr lang="en-US" sz="4800" dirty="0" smtClean="0"/>
              <a:t>Submit applications?</a:t>
            </a:r>
          </a:p>
          <a:p>
            <a:pPr lvl="0"/>
            <a:endParaRPr lang="en-US" sz="4800" dirty="0"/>
          </a:p>
          <a:p>
            <a:pPr lvl="0"/>
            <a:r>
              <a:rPr lang="en-US" sz="4800" dirty="0"/>
              <a:t>o</a:t>
            </a:r>
            <a:r>
              <a:rPr lang="en-US" sz="4800" dirty="0" smtClean="0"/>
              <a:t>r</a:t>
            </a:r>
          </a:p>
          <a:p>
            <a:pPr lvl="0"/>
            <a:endParaRPr lang="en-US" sz="4800" dirty="0"/>
          </a:p>
          <a:p>
            <a:pPr lvl="0"/>
            <a:r>
              <a:rPr lang="en-US" sz="4800" dirty="0" smtClean="0"/>
              <a:t>Submit </a:t>
            </a:r>
            <a:r>
              <a:rPr lang="en-US" sz="4800" b="1" dirty="0" smtClean="0">
                <a:solidFill>
                  <a:srgbClr val="FF0000"/>
                </a:solidFill>
              </a:rPr>
              <a:t>winning</a:t>
            </a:r>
            <a:r>
              <a:rPr lang="en-US" sz="4800" dirty="0" smtClean="0">
                <a:solidFill>
                  <a:srgbClr val="FF0000"/>
                </a:solidFill>
              </a:rPr>
              <a:t> </a:t>
            </a:r>
            <a:r>
              <a:rPr lang="en-US" sz="4800" dirty="0" smtClean="0"/>
              <a:t>applications!</a:t>
            </a:r>
          </a:p>
        </p:txBody>
      </p:sp>
    </p:spTree>
    <p:extLst>
      <p:ext uri="{BB962C8B-B14F-4D97-AF65-F5344CB8AC3E}">
        <p14:creationId xmlns:p14="http://schemas.microsoft.com/office/powerpoint/2010/main" val="1238663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829990"/>
            <a:ext cx="9144000" cy="851170"/>
          </a:xfrm>
        </p:spPr>
        <p:txBody>
          <a:bodyPr>
            <a:normAutofit/>
          </a:bodyPr>
          <a:lstStyle/>
          <a:p>
            <a:r>
              <a:rPr lang="en-US" sz="5400" b="1" smtClean="0"/>
              <a:t>Questions?</a:t>
            </a:r>
            <a:endParaRPr lang="en-US" sz="54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1303000" y="0"/>
            <a:ext cx="889000" cy="850900"/>
          </a:xfrm>
          <a:prstGeom prst="rect">
            <a:avLst/>
          </a:prstGeom>
        </p:spPr>
      </p:pic>
      <p:sp>
        <p:nvSpPr>
          <p:cNvPr id="5" name="Subtitle 2"/>
          <p:cNvSpPr>
            <a:spLocks noGrp="1"/>
          </p:cNvSpPr>
          <p:nvPr>
            <p:ph type="subTitle" idx="1"/>
          </p:nvPr>
        </p:nvSpPr>
        <p:spPr>
          <a:xfrm>
            <a:off x="356382" y="2335946"/>
            <a:ext cx="11460480" cy="1546738"/>
          </a:xfrm>
        </p:spPr>
        <p:txBody>
          <a:bodyPr>
            <a:noAutofit/>
          </a:bodyPr>
          <a:lstStyle/>
          <a:p>
            <a:r>
              <a:rPr lang="en-US" sz="3200" dirty="0" smtClean="0"/>
              <a:t>Deb Hamernik</a:t>
            </a:r>
          </a:p>
          <a:p>
            <a:r>
              <a:rPr lang="en-US" sz="3200" dirty="0" smtClean="0"/>
              <a:t>Associate Dean, Ag Research</a:t>
            </a:r>
          </a:p>
          <a:p>
            <a:r>
              <a:rPr lang="en-US" sz="3200" dirty="0" smtClean="0"/>
              <a:t>DHamernik2@unl.edu</a:t>
            </a:r>
            <a:endParaRPr lang="en-US" sz="3200" dirty="0"/>
          </a:p>
        </p:txBody>
      </p:sp>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559694659"/>
              </p:ext>
            </p:extLst>
          </p:nvPr>
        </p:nvGraphicFramePr>
        <p:xfrm>
          <a:off x="4300617" y="4948513"/>
          <a:ext cx="3581400" cy="1308100"/>
        </p:xfrm>
        <a:graphic>
          <a:graphicData uri="http://schemas.openxmlformats.org/presentationml/2006/ole">
            <mc:AlternateContent xmlns:mc="http://schemas.openxmlformats.org/markup-compatibility/2006">
              <mc:Choice xmlns:v="urn:schemas-microsoft-com:vml" Requires="v">
                <p:oleObj spid="_x0000_s5169" name="Clip" r:id="rId4" imgW="4604426" imgH="1848255" progId="MS_ClipArt_Gallery.2">
                  <p:embed/>
                </p:oleObj>
              </mc:Choice>
              <mc:Fallback>
                <p:oleObj name="Clip" r:id="rId4" imgW="4604426" imgH="184825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617" y="4948513"/>
                        <a:ext cx="3581400" cy="1308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376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32" y="887574"/>
            <a:ext cx="10119497" cy="3003504"/>
          </a:xfrm>
        </p:spPr>
        <p:txBody>
          <a:bodyPr/>
          <a:lstStyle/>
          <a:p>
            <a:r>
              <a:rPr lang="en-US" sz="5821" dirty="0"/>
              <a:t>Healthy Food Retail Initiatives: </a:t>
            </a:r>
            <a:br>
              <a:rPr lang="en-US" sz="5821" dirty="0"/>
            </a:br>
            <a:r>
              <a:rPr lang="en-US" sz="5821" dirty="0"/>
              <a:t>Improving Food Access, Availability, and Security  </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a:xfrm>
            <a:off x="1475225" y="4122116"/>
            <a:ext cx="8224979" cy="831739"/>
          </a:xfrm>
        </p:spPr>
        <p:txBody>
          <a:bodyPr/>
          <a:lstStyle/>
          <a:p>
            <a:r>
              <a:rPr lang="en-US" sz="2911" i="1" dirty="0"/>
              <a:t>Nebraska Extension Issue Team 17 (Food Access) and Nutrition and Health Sciences Dept. Related Work</a:t>
            </a:r>
          </a:p>
        </p:txBody>
      </p:sp>
    </p:spTree>
    <p:extLst>
      <p:ext uri="{BB962C8B-B14F-4D97-AF65-F5344CB8AC3E}">
        <p14:creationId xmlns:p14="http://schemas.microsoft.com/office/powerpoint/2010/main" val="17435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070" y="194458"/>
            <a:ext cx="10211912" cy="646908"/>
          </a:xfrm>
        </p:spPr>
        <p:txBody>
          <a:bodyPr/>
          <a:lstStyle/>
          <a:p>
            <a:r>
              <a:rPr lang="en-US" sz="2668" b="1" dirty="0"/>
              <a:t>How Healthy Food Retail Initiatives Fit into AFRI RFA Priorities</a:t>
            </a:r>
          </a:p>
        </p:txBody>
      </p:sp>
      <p:sp>
        <p:nvSpPr>
          <p:cNvPr id="4" name="Text Placeholder 3"/>
          <p:cNvSpPr>
            <a:spLocks noGrp="1"/>
          </p:cNvSpPr>
          <p:nvPr>
            <p:ph type="body" sz="quarter" idx="11"/>
          </p:nvPr>
        </p:nvSpPr>
        <p:spPr/>
        <p:txBody>
          <a:bodyPr/>
          <a:lstStyle/>
          <a:p>
            <a:endParaRPr lang="en-US"/>
          </a:p>
        </p:txBody>
      </p:sp>
      <p:graphicFrame>
        <p:nvGraphicFramePr>
          <p:cNvPr id="7" name="Diagram 6"/>
          <p:cNvGraphicFramePr/>
          <p:nvPr>
            <p:extLst/>
          </p:nvPr>
        </p:nvGraphicFramePr>
        <p:xfrm>
          <a:off x="273824" y="979989"/>
          <a:ext cx="10673990" cy="55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429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11169" y="975176"/>
            <a:ext cx="5221476" cy="5688367"/>
          </a:xfrm>
        </p:spPr>
        <p:txBody>
          <a:bodyPr/>
          <a:lstStyle/>
          <a:p>
            <a:pPr lvl="0"/>
            <a:r>
              <a:rPr lang="en-US" sz="1213" b="1" i="1" dirty="0"/>
              <a:t>Community Needs Assessments:</a:t>
            </a:r>
            <a:r>
              <a:rPr lang="en-US" sz="1213" dirty="0"/>
              <a:t> An interdisciplinary Nebraska Extension team developed a Health Needs Assessment based on what contributes to healthful communities. The Assessment helps communities voice their health needs and concerns that we use to determine programming type needed and how Extension can connect with the community to enhance program success. This assessment includes a quantitative survey as well as a qualitative discussion through facilitation.</a:t>
            </a:r>
          </a:p>
          <a:p>
            <a:pPr marL="0" indent="0">
              <a:buNone/>
            </a:pPr>
            <a:endParaRPr lang="en-US" sz="849" dirty="0"/>
          </a:p>
          <a:p>
            <a:pPr lvl="0"/>
            <a:r>
              <a:rPr lang="en-US" sz="1213" b="1" i="1" dirty="0"/>
              <a:t>Nebraska Double Up Food Bucks Program</a:t>
            </a:r>
            <a:r>
              <a:rPr lang="en-US" sz="1213" dirty="0"/>
              <a:t>: An incentive program intended to increase the purchase of fresh fruits and vegetables by Supplemental Nutrition Assistance Program (SNAP) recipients in participating locations. NE Double Up is modeled after the Fair Food Network’s successful Double Up Food Bucks program. The NE Double Up program is provided at retail outlets such as grocery stores, farmers markets, and community supported agriculture (CSA).</a:t>
            </a:r>
          </a:p>
          <a:p>
            <a:pPr marL="0" indent="0">
              <a:buNone/>
            </a:pPr>
            <a:endParaRPr lang="en-US" sz="849" dirty="0"/>
          </a:p>
          <a:p>
            <a:pPr lvl="0"/>
            <a:r>
              <a:rPr lang="en-US" sz="1213" b="1" i="1" dirty="0"/>
              <a:t>Choose Healthy Here Program:</a:t>
            </a:r>
            <a:r>
              <a:rPr lang="en-US" sz="1213" dirty="0"/>
              <a:t> A healthy food retail program, which is modeled after the evidenced-based Stock Healthy, Shop Healthy Missouri program, focuses on four areas of healthy food access. Choose Healthy Here connects public health and community organizations to retailers to promote healthy foods, deliver in-store nutrition education, and increase the purchase of healthy foods by customers and the store.</a:t>
            </a:r>
          </a:p>
          <a:p>
            <a:pPr marL="0" indent="0">
              <a:buNone/>
            </a:pPr>
            <a:endParaRPr lang="en-US" sz="849" dirty="0"/>
          </a:p>
          <a:p>
            <a:r>
              <a:rPr lang="en-US" sz="1213" b="1" i="1" dirty="0"/>
              <a:t>Healthy Food Pantry Initiative:</a:t>
            </a:r>
            <a:r>
              <a:rPr lang="en-US" sz="1213" dirty="0"/>
              <a:t> In partnership with Extensions at Iowa State, Purdue, and University of Wisconsin, Nebraska Extension SNAP-Ed and Master Gardeners teamed up to provide fresh produce to Nebraskans in need. Communities can apply for a chance to start, maintain, or connect to a community garden for the purpose of donation to emergency food access sites. Find Healthy Here is a complimentary program that helps food pantries through promotion, placement, and organization promote the healthy produce.</a:t>
            </a:r>
          </a:p>
        </p:txBody>
      </p:sp>
      <p:sp>
        <p:nvSpPr>
          <p:cNvPr id="3" name="Title 2"/>
          <p:cNvSpPr>
            <a:spLocks noGrp="1"/>
          </p:cNvSpPr>
          <p:nvPr>
            <p:ph type="title"/>
          </p:nvPr>
        </p:nvSpPr>
        <p:spPr>
          <a:xfrm>
            <a:off x="551070" y="194458"/>
            <a:ext cx="10211912" cy="646908"/>
          </a:xfrm>
        </p:spPr>
        <p:txBody>
          <a:bodyPr/>
          <a:lstStyle/>
          <a:p>
            <a:r>
              <a:rPr lang="en-US" b="1" dirty="0" smtClean="0"/>
              <a:t>Examples of Programmatic Efforts</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08" y="975176"/>
            <a:ext cx="5720069" cy="3983493"/>
          </a:xfrm>
          <a:prstGeom prst="rect">
            <a:avLst/>
          </a:prstGeom>
        </p:spPr>
      </p:pic>
      <p:sp>
        <p:nvSpPr>
          <p:cNvPr id="7" name="Text Placeholder 1"/>
          <p:cNvSpPr>
            <a:spLocks noGrp="1"/>
          </p:cNvSpPr>
          <p:nvPr>
            <p:ph type="body" sz="quarter" idx="10"/>
          </p:nvPr>
        </p:nvSpPr>
        <p:spPr>
          <a:xfrm>
            <a:off x="245874" y="5092479"/>
            <a:ext cx="5591138" cy="1704874"/>
          </a:xfrm>
        </p:spPr>
        <p:txBody>
          <a:bodyPr/>
          <a:lstStyle/>
          <a:p>
            <a:r>
              <a:rPr lang="en-US" sz="1455" b="1" dirty="0"/>
              <a:t>Examples of Partners, Collaborators, and Funders: </a:t>
            </a:r>
          </a:p>
          <a:p>
            <a:pPr lvl="1"/>
            <a:r>
              <a:rPr lang="en-US" sz="1455" dirty="0"/>
              <a:t>Other Issue Teams</a:t>
            </a:r>
          </a:p>
          <a:p>
            <a:pPr lvl="1"/>
            <a:r>
              <a:rPr lang="en-US" sz="1455" dirty="0"/>
              <a:t>CHI Health </a:t>
            </a:r>
          </a:p>
          <a:p>
            <a:pPr lvl="1"/>
            <a:r>
              <a:rPr lang="en-US" sz="1455" dirty="0"/>
              <a:t>Children’s Hospital</a:t>
            </a:r>
          </a:p>
          <a:p>
            <a:pPr lvl="1"/>
            <a:r>
              <a:rPr lang="en-US" sz="1455" dirty="0"/>
              <a:t>Nebraska Department of Agriculture</a:t>
            </a:r>
          </a:p>
          <a:p>
            <a:pPr lvl="1"/>
            <a:r>
              <a:rPr lang="en-US" sz="1455" dirty="0"/>
              <a:t>USDA</a:t>
            </a:r>
          </a:p>
          <a:p>
            <a:pPr lvl="1"/>
            <a:r>
              <a:rPr lang="en-US" sz="1455" dirty="0"/>
              <a:t>University of Nebraska Foundation</a:t>
            </a:r>
          </a:p>
          <a:p>
            <a:pPr lvl="1"/>
            <a:endParaRPr lang="en-US" sz="1455" dirty="0"/>
          </a:p>
        </p:txBody>
      </p:sp>
    </p:spTree>
    <p:extLst>
      <p:ext uri="{BB962C8B-B14F-4D97-AF65-F5344CB8AC3E}">
        <p14:creationId xmlns:p14="http://schemas.microsoft.com/office/powerpoint/2010/main" val="469171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943430" y="1111758"/>
            <a:ext cx="2343632" cy="2243191"/>
          </a:xfrm>
          <a:prstGeom prst="rect">
            <a:avLst/>
          </a:prstGeom>
        </p:spPr>
      </p:pic>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559694659"/>
              </p:ext>
            </p:extLst>
          </p:nvPr>
        </p:nvGraphicFramePr>
        <p:xfrm>
          <a:off x="4300617" y="4948513"/>
          <a:ext cx="3581400" cy="1308100"/>
        </p:xfrm>
        <a:graphic>
          <a:graphicData uri="http://schemas.openxmlformats.org/presentationml/2006/ole">
            <mc:AlternateContent xmlns:mc="http://schemas.openxmlformats.org/markup-compatibility/2006">
              <mc:Choice xmlns:v="urn:schemas-microsoft-com:vml" Requires="v">
                <p:oleObj spid="_x0000_s1036" name="Clip" r:id="rId4" imgW="4604426" imgH="1848255" progId="MS_ClipArt_Gallery.2">
                  <p:embed/>
                </p:oleObj>
              </mc:Choice>
              <mc:Fallback>
                <p:oleObj name="Clip" r:id="rId4" imgW="4604426" imgH="184825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617" y="4948513"/>
                        <a:ext cx="3581400" cy="1308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72614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Solution</a:t>
            </a:r>
            <a:endParaRPr lang="en-US" dirty="0"/>
          </a:p>
        </p:txBody>
      </p:sp>
      <p:sp>
        <p:nvSpPr>
          <p:cNvPr id="4" name="Content Placeholder 3"/>
          <p:cNvSpPr>
            <a:spLocks noGrp="1"/>
          </p:cNvSpPr>
          <p:nvPr>
            <p:ph sz="quarter" idx="1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827" y="1364342"/>
            <a:ext cx="8100423" cy="5385708"/>
          </a:xfrm>
          <a:prstGeom prst="rect">
            <a:avLst/>
          </a:prstGeom>
        </p:spPr>
      </p:pic>
      <p:sp>
        <p:nvSpPr>
          <p:cNvPr id="6" name="TextBox 5"/>
          <p:cNvSpPr txBox="1"/>
          <p:nvPr/>
        </p:nvSpPr>
        <p:spPr>
          <a:xfrm>
            <a:off x="1224593" y="1294195"/>
            <a:ext cx="4966657" cy="400110"/>
          </a:xfrm>
          <a:prstGeom prst="rect">
            <a:avLst/>
          </a:prstGeom>
          <a:solidFill>
            <a:srgbClr val="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Increased yield value &amp; farmer adoption</a:t>
            </a:r>
            <a:endPar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671331" y="1255505"/>
            <a:ext cx="3062185" cy="400110"/>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Increased co-product value</a:t>
            </a:r>
          </a:p>
        </p:txBody>
      </p:sp>
    </p:spTree>
    <p:extLst>
      <p:ext uri="{BB962C8B-B14F-4D97-AF65-F5344CB8AC3E}">
        <p14:creationId xmlns:p14="http://schemas.microsoft.com/office/powerpoint/2010/main" val="1898971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Camelina Innovation Hubs</a:t>
            </a:r>
          </a:p>
        </p:txBody>
      </p:sp>
      <p:grpSp>
        <p:nvGrpSpPr>
          <p:cNvPr id="5" name="Group 4"/>
          <p:cNvGrpSpPr/>
          <p:nvPr/>
        </p:nvGrpSpPr>
        <p:grpSpPr>
          <a:xfrm>
            <a:off x="2164600" y="1530604"/>
            <a:ext cx="7115946" cy="4879296"/>
            <a:chOff x="2690449" y="1562992"/>
            <a:chExt cx="6315400" cy="4308069"/>
          </a:xfrm>
        </p:grpSpPr>
        <p:grpSp>
          <p:nvGrpSpPr>
            <p:cNvPr id="6" name="Group 5"/>
            <p:cNvGrpSpPr/>
            <p:nvPr/>
          </p:nvGrpSpPr>
          <p:grpSpPr>
            <a:xfrm>
              <a:off x="2690449" y="1562992"/>
              <a:ext cx="6315400" cy="4308069"/>
              <a:chOff x="3093043" y="1840346"/>
              <a:chExt cx="6315400" cy="4308069"/>
            </a:xfrm>
          </p:grpSpPr>
          <p:sp>
            <p:nvSpPr>
              <p:cNvPr id="17" name="Oval 16"/>
              <p:cNvSpPr/>
              <p:nvPr/>
            </p:nvSpPr>
            <p:spPr>
              <a:xfrm>
                <a:off x="5362731" y="2955011"/>
                <a:ext cx="1873770" cy="18737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Camelina Innovation </a:t>
                </a:r>
                <a:r>
                  <a:rPr kumimoji="0" lang="en-US" sz="2200" b="1" i="0" u="none" strike="noStrike" kern="1200" cap="none" spc="0" normalizeH="0" baseline="0" noProof="0" dirty="0" smtClean="0">
                    <a:ln>
                      <a:noFill/>
                    </a:ln>
                    <a:solidFill>
                      <a:prstClr val="white"/>
                    </a:solidFill>
                    <a:effectLst/>
                    <a:uLnTx/>
                    <a:uFillTx/>
                    <a:latin typeface="Calibri" panose="020F0502020204030204"/>
                    <a:ea typeface="+mn-ea"/>
                    <a:cs typeface="+mn-cs"/>
                  </a:rPr>
                  <a:t>Hubs</a:t>
                </a:r>
                <a:endPar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7688854" y="2805689"/>
                <a:ext cx="1063020" cy="438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Logistics</a:t>
                </a:r>
              </a:p>
            </p:txBody>
          </p:sp>
          <p:sp>
            <p:nvSpPr>
              <p:cNvPr id="19" name="Rectangle 18"/>
              <p:cNvSpPr/>
              <p:nvPr/>
            </p:nvSpPr>
            <p:spPr>
              <a:xfrm>
                <a:off x="3418667" y="4262682"/>
                <a:ext cx="1343202" cy="430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Bioenergy Curriculum</a:t>
                </a:r>
              </a:p>
            </p:txBody>
          </p:sp>
          <p:sp>
            <p:nvSpPr>
              <p:cNvPr id="20" name="Rectangle 19"/>
              <p:cNvSpPr/>
              <p:nvPr/>
            </p:nvSpPr>
            <p:spPr>
              <a:xfrm>
                <a:off x="5320431" y="5585043"/>
                <a:ext cx="1958370" cy="563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Socio-economic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research</a:t>
                </a:r>
              </a:p>
            </p:txBody>
          </p:sp>
          <p:sp>
            <p:nvSpPr>
              <p:cNvPr id="21" name="Rectangle 20"/>
              <p:cNvSpPr/>
              <p:nvPr/>
            </p:nvSpPr>
            <p:spPr>
              <a:xfrm>
                <a:off x="7655840" y="4335682"/>
                <a:ext cx="1752603" cy="438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Community Development</a:t>
                </a:r>
              </a:p>
            </p:txBody>
          </p:sp>
          <p:sp>
            <p:nvSpPr>
              <p:cNvPr id="22" name="Rectangle 21"/>
              <p:cNvSpPr/>
              <p:nvPr/>
            </p:nvSpPr>
            <p:spPr>
              <a:xfrm>
                <a:off x="5504086" y="1840346"/>
                <a:ext cx="1599274" cy="438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Producers</a:t>
                </a:r>
              </a:p>
            </p:txBody>
          </p:sp>
          <p:sp>
            <p:nvSpPr>
              <p:cNvPr id="23" name="Rectangle 22"/>
              <p:cNvSpPr/>
              <p:nvPr/>
            </p:nvSpPr>
            <p:spPr>
              <a:xfrm>
                <a:off x="3093043" y="2798596"/>
                <a:ext cx="2121022" cy="438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Regional Extension Network</a:t>
                </a:r>
              </a:p>
            </p:txBody>
          </p:sp>
          <p:cxnSp>
            <p:nvCxnSpPr>
              <p:cNvPr id="24" name="Straight Connector 23"/>
              <p:cNvCxnSpPr>
                <a:cxnSpLocks/>
              </p:cNvCxnSpPr>
              <p:nvPr/>
            </p:nvCxnSpPr>
            <p:spPr>
              <a:xfrm>
                <a:off x="7170822" y="4232601"/>
                <a:ext cx="540366" cy="217739"/>
              </a:xfrm>
              <a:prstGeom prst="line">
                <a:avLst/>
              </a:prstGeom>
              <a:ln w="76200">
                <a:solidFill>
                  <a:schemeClr val="accent6"/>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a:cxnSpLocks/>
              </p:cNvCxnSpPr>
              <p:nvPr/>
            </p:nvCxnSpPr>
            <p:spPr>
              <a:xfrm flipH="1" flipV="1">
                <a:off x="5021273" y="3197185"/>
                <a:ext cx="482812" cy="266318"/>
              </a:xfrm>
              <a:prstGeom prst="line">
                <a:avLst/>
              </a:prstGeom>
              <a:ln w="76200">
                <a:solidFill>
                  <a:schemeClr val="accent6"/>
                </a:solidFill>
              </a:ln>
            </p:spPr>
            <p:style>
              <a:lnRef idx="1">
                <a:schemeClr val="accent4"/>
              </a:lnRef>
              <a:fillRef idx="0">
                <a:schemeClr val="accent4"/>
              </a:fillRef>
              <a:effectRef idx="0">
                <a:schemeClr val="accent4"/>
              </a:effectRef>
              <a:fontRef idx="minor">
                <a:schemeClr val="tx1"/>
              </a:fontRef>
            </p:style>
          </p:cxnSp>
        </p:grpSp>
        <p:cxnSp>
          <p:nvCxnSpPr>
            <p:cNvPr id="7" name="Straight Connector 6"/>
            <p:cNvCxnSpPr>
              <a:cxnSpLocks/>
            </p:cNvCxnSpPr>
            <p:nvPr/>
          </p:nvCxnSpPr>
          <p:spPr>
            <a:xfrm flipV="1">
              <a:off x="5855810" y="2180243"/>
              <a:ext cx="0" cy="536036"/>
            </a:xfrm>
            <a:prstGeom prst="line">
              <a:avLst/>
            </a:prstGeom>
            <a:ln w="76200">
              <a:solidFill>
                <a:schemeClr val="accent6"/>
              </a:solidFill>
            </a:ln>
          </p:spPr>
          <p:style>
            <a:lnRef idx="1">
              <a:schemeClr val="accent4"/>
            </a:lnRef>
            <a:fillRef idx="0">
              <a:schemeClr val="accent4"/>
            </a:fillRef>
            <a:effectRef idx="0">
              <a:schemeClr val="accent4"/>
            </a:effectRef>
            <a:fontRef idx="minor">
              <a:schemeClr val="tx1"/>
            </a:fontRef>
          </p:style>
        </p:cxnSp>
        <p:cxnSp>
          <p:nvCxnSpPr>
            <p:cNvPr id="8" name="Straight Connector 7"/>
            <p:cNvCxnSpPr>
              <a:cxnSpLocks/>
            </p:cNvCxnSpPr>
            <p:nvPr/>
          </p:nvCxnSpPr>
          <p:spPr>
            <a:xfrm flipV="1">
              <a:off x="6616863" y="2871369"/>
              <a:ext cx="522319" cy="335584"/>
            </a:xfrm>
            <a:prstGeom prst="line">
              <a:avLst/>
            </a:prstGeom>
            <a:ln w="76200">
              <a:solidFill>
                <a:schemeClr val="accent6"/>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a:cxnSpLocks/>
            </p:cNvCxnSpPr>
            <p:nvPr/>
          </p:nvCxnSpPr>
          <p:spPr>
            <a:xfrm flipH="1">
              <a:off x="4543752" y="3962544"/>
              <a:ext cx="562677" cy="280203"/>
            </a:xfrm>
            <a:prstGeom prst="line">
              <a:avLst/>
            </a:prstGeom>
            <a:ln w="76200">
              <a:solidFill>
                <a:schemeClr val="accent6"/>
              </a:solidFill>
            </a:ln>
          </p:spPr>
          <p:style>
            <a:lnRef idx="1">
              <a:schemeClr val="accent4"/>
            </a:lnRef>
            <a:fillRef idx="0">
              <a:schemeClr val="accent4"/>
            </a:fillRef>
            <a:effectRef idx="0">
              <a:schemeClr val="accent4"/>
            </a:effectRef>
            <a:fontRef idx="minor">
              <a:schemeClr val="tx1"/>
            </a:fontRef>
          </p:style>
        </p:cxnSp>
        <p:cxnSp>
          <p:nvCxnSpPr>
            <p:cNvPr id="10" name="Straight Connector 9"/>
            <p:cNvCxnSpPr>
              <a:cxnSpLocks/>
            </p:cNvCxnSpPr>
            <p:nvPr/>
          </p:nvCxnSpPr>
          <p:spPr>
            <a:xfrm flipH="1" flipV="1">
              <a:off x="5861775" y="4418006"/>
              <a:ext cx="3151" cy="555047"/>
            </a:xfrm>
            <a:prstGeom prst="line">
              <a:avLst/>
            </a:prstGeom>
            <a:ln w="76200">
              <a:solidFill>
                <a:schemeClr val="accent6"/>
              </a:solidFill>
            </a:ln>
          </p:spPr>
          <p:style>
            <a:lnRef idx="1">
              <a:schemeClr val="accent4"/>
            </a:lnRef>
            <a:fillRef idx="0">
              <a:schemeClr val="accent4"/>
            </a:fillRef>
            <a:effectRef idx="0">
              <a:schemeClr val="accent4"/>
            </a:effectRef>
            <a:fontRef idx="minor">
              <a:schemeClr val="tx1"/>
            </a:fontRef>
          </p:style>
        </p:cxnSp>
        <p:sp>
          <p:nvSpPr>
            <p:cNvPr id="11" name="Flowchart: Connector 10"/>
            <p:cNvSpPr/>
            <p:nvPr/>
          </p:nvSpPr>
          <p:spPr>
            <a:xfrm>
              <a:off x="4481043" y="2809484"/>
              <a:ext cx="193334" cy="173096"/>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owchart: Connector 11"/>
            <p:cNvSpPr/>
            <p:nvPr/>
          </p:nvSpPr>
          <p:spPr>
            <a:xfrm>
              <a:off x="5759143" y="2081240"/>
              <a:ext cx="193334" cy="173096"/>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Connector 12"/>
            <p:cNvSpPr/>
            <p:nvPr/>
          </p:nvSpPr>
          <p:spPr>
            <a:xfrm>
              <a:off x="7055753" y="2770306"/>
              <a:ext cx="193334" cy="173096"/>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owchart: Connector 13"/>
            <p:cNvSpPr/>
            <p:nvPr/>
          </p:nvSpPr>
          <p:spPr>
            <a:xfrm>
              <a:off x="7170747" y="4064116"/>
              <a:ext cx="193334" cy="173096"/>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p:cNvSpPr/>
            <p:nvPr/>
          </p:nvSpPr>
          <p:spPr>
            <a:xfrm>
              <a:off x="5766683" y="4942662"/>
              <a:ext cx="193334" cy="173096"/>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4444363" y="4137443"/>
              <a:ext cx="193334" cy="173096"/>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8391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943430" y="1111758"/>
            <a:ext cx="2343632" cy="2243191"/>
          </a:xfrm>
          <a:prstGeom prst="rect">
            <a:avLst/>
          </a:prstGeom>
        </p:spPr>
      </p:pic>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559694659"/>
              </p:ext>
            </p:extLst>
          </p:nvPr>
        </p:nvGraphicFramePr>
        <p:xfrm>
          <a:off x="4300617" y="4948513"/>
          <a:ext cx="3581400" cy="1308100"/>
        </p:xfrm>
        <a:graphic>
          <a:graphicData uri="http://schemas.openxmlformats.org/presentationml/2006/ole">
            <mc:AlternateContent xmlns:mc="http://schemas.openxmlformats.org/markup-compatibility/2006">
              <mc:Choice xmlns:v="urn:schemas-microsoft-com:vml" Requires="v">
                <p:oleObj spid="_x0000_s6154" name="Clip" r:id="rId4" imgW="4604426" imgH="1848255" progId="MS_ClipArt_Gallery.2">
                  <p:embed/>
                </p:oleObj>
              </mc:Choice>
              <mc:Fallback>
                <p:oleObj name="Clip" r:id="rId4" imgW="4604426" imgH="184825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617" y="4948513"/>
                        <a:ext cx="3581400" cy="1308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72860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869634" y="-3390"/>
            <a:ext cx="8077200" cy="1865842"/>
          </a:xfrm>
        </p:spPr>
        <p:txBody>
          <a:bodyPr anchor="ctr"/>
          <a:lstStyle/>
          <a:p>
            <a:pPr algn="ctr" eaLnBrk="1" hangingPunct="1">
              <a:lnSpc>
                <a:spcPct val="100000"/>
              </a:lnSpc>
            </a:pPr>
            <a:r>
              <a:rPr lang="en-US" altLang="en-US" sz="4800" cap="none" dirty="0" smtClean="0">
                <a:solidFill>
                  <a:srgbClr val="C00000"/>
                </a:solidFill>
                <a:latin typeface="Arial Narrow" panose="020B0606020202030204" pitchFamily="34" charset="0"/>
              </a:rPr>
              <a:t>Partnering with Food Supply Chain Led Sustainability Initiatives</a:t>
            </a:r>
            <a:endParaRPr lang="en-US" altLang="en-US" sz="4800" cap="none" dirty="0">
              <a:solidFill>
                <a:srgbClr val="C00000"/>
              </a:solidFill>
              <a:latin typeface="Arial Narrow" panose="020B0606020202030204" pitchFamily="34" charset="0"/>
            </a:endParaRPr>
          </a:p>
        </p:txBody>
      </p:sp>
      <p:sp>
        <p:nvSpPr>
          <p:cNvPr id="5124" name="TextBox 2"/>
          <p:cNvSpPr txBox="1">
            <a:spLocks noChangeArrowheads="1"/>
          </p:cNvSpPr>
          <p:nvPr/>
        </p:nvSpPr>
        <p:spPr bwMode="auto">
          <a:xfrm>
            <a:off x="711200" y="1862452"/>
            <a:ext cx="586140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Minion Pro" pitchFamily="1" charset="0"/>
                <a:ea typeface="ＭＳ Ｐゴシック" panose="020B0600070205080204" pitchFamily="34" charset="-128"/>
              </a:defRPr>
            </a:lvl1pPr>
            <a:lvl2pPr marL="742950" indent="-285750">
              <a:spcBef>
                <a:spcPct val="20000"/>
              </a:spcBef>
              <a:buChar char="–"/>
              <a:defRPr sz="2400">
                <a:solidFill>
                  <a:schemeClr val="tx1"/>
                </a:solidFill>
                <a:latin typeface="Minion Pro" pitchFamily="1" charset="0"/>
                <a:ea typeface="ＭＳ Ｐゴシック" panose="020B0600070205080204" pitchFamily="34" charset="-128"/>
              </a:defRPr>
            </a:lvl2pPr>
            <a:lvl3pPr marL="1143000" indent="-228600">
              <a:spcBef>
                <a:spcPct val="20000"/>
              </a:spcBef>
              <a:buChar char="•"/>
              <a:defRPr sz="2400">
                <a:solidFill>
                  <a:schemeClr val="tx1"/>
                </a:solidFill>
                <a:latin typeface="Minion Pro" pitchFamily="1" charset="0"/>
                <a:ea typeface="ＭＳ Ｐゴシック" panose="020B0600070205080204" pitchFamily="34" charset="-128"/>
              </a:defRPr>
            </a:lvl3pPr>
            <a:lvl4pPr marL="1600200" indent="-228600">
              <a:spcBef>
                <a:spcPct val="20000"/>
              </a:spcBef>
              <a:buChar char="–"/>
              <a:defRPr sz="2400">
                <a:solidFill>
                  <a:schemeClr val="tx1"/>
                </a:solidFill>
                <a:latin typeface="Minion Pro" pitchFamily="1" charset="0"/>
                <a:ea typeface="ＭＳ Ｐゴシック" panose="020B0600070205080204" pitchFamily="34" charset="-128"/>
              </a:defRPr>
            </a:lvl4pPr>
            <a:lvl5pPr marL="2057400" indent="-228600">
              <a:spcBef>
                <a:spcPct val="20000"/>
              </a:spcBef>
              <a:buChar char="»"/>
              <a:defRPr sz="2400">
                <a:solidFill>
                  <a:schemeClr val="tx1"/>
                </a:solidFill>
                <a:latin typeface="Minion Pro" pitchFamily="1"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9pPr>
          </a:lstStyle>
          <a:p>
            <a:pPr marL="457200" indent="-457200" eaLnBrk="0" fontAlgn="base" hangingPunct="0">
              <a:spcBef>
                <a:spcPct val="0"/>
              </a:spcBef>
              <a:spcAft>
                <a:spcPct val="0"/>
              </a:spcAft>
            </a:pPr>
            <a:r>
              <a:rPr lang="en-US" altLang="en-US" sz="2800" dirty="0" smtClean="0">
                <a:solidFill>
                  <a:srgbClr val="000000"/>
                </a:solidFill>
                <a:latin typeface="Arial Narrow" panose="020B0606020202030204" pitchFamily="34" charset="0"/>
              </a:rPr>
              <a:t>Organizations leading supply chain definition of</a:t>
            </a:r>
            <a:r>
              <a:rPr lang="en-US" altLang="en-US" sz="2800" dirty="0">
                <a:solidFill>
                  <a:srgbClr val="000000"/>
                </a:solidFill>
                <a:latin typeface="Arial Narrow" panose="020B0606020202030204" pitchFamily="34" charset="0"/>
              </a:rPr>
              <a:t> sustainability</a:t>
            </a:r>
            <a:r>
              <a:rPr lang="en-US" altLang="en-US" sz="2800" dirty="0" smtClean="0">
                <a:solidFill>
                  <a:srgbClr val="000000"/>
                </a:solidFill>
                <a:latin typeface="Arial Narrow" panose="020B0606020202030204" pitchFamily="34" charset="0"/>
              </a:rPr>
              <a:t> “indicators” and “metrics” for on-farm measuring.</a:t>
            </a:r>
            <a:endParaRPr lang="en-US" altLang="en-US" sz="2800" dirty="0">
              <a:solidFill>
                <a:srgbClr val="000000"/>
              </a:solidFill>
              <a:latin typeface="Arial Narrow" panose="020B0606020202030204" pitchFamily="34" charset="0"/>
            </a:endParaRPr>
          </a:p>
          <a:p>
            <a:pPr marL="457200" indent="-457200" eaLnBrk="0" fontAlgn="base" hangingPunct="0">
              <a:spcBef>
                <a:spcPct val="0"/>
              </a:spcBef>
              <a:spcAft>
                <a:spcPct val="0"/>
              </a:spcAft>
            </a:pPr>
            <a:r>
              <a:rPr lang="en-US" altLang="en-US" sz="2800" dirty="0" smtClean="0">
                <a:solidFill>
                  <a:srgbClr val="000000"/>
                </a:solidFill>
                <a:latin typeface="Arial Narrow" panose="020B0606020202030204" pitchFamily="34" charset="0"/>
              </a:rPr>
              <a:t>IANR is a member of Field to Market (commodity crops) and US Roundtable for Sustainable Beef.</a:t>
            </a:r>
            <a:endParaRPr lang="en-US" altLang="en-US" sz="2800" dirty="0">
              <a:solidFill>
                <a:srgbClr val="000000"/>
              </a:solidFill>
              <a:latin typeface="Arial Narrow" panose="020B0606020202030204" pitchFamily="34" charset="0"/>
            </a:endParaRPr>
          </a:p>
        </p:txBody>
      </p:sp>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7076" y="1624593"/>
            <a:ext cx="1549225" cy="318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2373" y="2455665"/>
            <a:ext cx="2542418" cy="354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62239" y="5474714"/>
            <a:ext cx="3214790" cy="927846"/>
          </a:xfrm>
          <a:prstGeom prst="rect">
            <a:avLst/>
          </a:prstGeom>
        </p:spPr>
      </p:pic>
      <p:sp>
        <p:nvSpPr>
          <p:cNvPr id="10" name="TextBox 2"/>
          <p:cNvSpPr txBox="1">
            <a:spLocks noChangeArrowheads="1"/>
          </p:cNvSpPr>
          <p:nvPr/>
        </p:nvSpPr>
        <p:spPr bwMode="auto">
          <a:xfrm>
            <a:off x="3477029" y="5042118"/>
            <a:ext cx="504048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Minion Pro" pitchFamily="1" charset="0"/>
                <a:ea typeface="ＭＳ Ｐゴシック" panose="020B0600070205080204" pitchFamily="34" charset="-128"/>
              </a:defRPr>
            </a:lvl1pPr>
            <a:lvl2pPr marL="742950" indent="-285750">
              <a:spcBef>
                <a:spcPct val="20000"/>
              </a:spcBef>
              <a:buChar char="–"/>
              <a:defRPr sz="2400">
                <a:solidFill>
                  <a:schemeClr val="tx1"/>
                </a:solidFill>
                <a:latin typeface="Minion Pro" pitchFamily="1" charset="0"/>
                <a:ea typeface="ＭＳ Ｐゴシック" panose="020B0600070205080204" pitchFamily="34" charset="-128"/>
              </a:defRPr>
            </a:lvl2pPr>
            <a:lvl3pPr marL="1143000" indent="-228600">
              <a:spcBef>
                <a:spcPct val="20000"/>
              </a:spcBef>
              <a:buChar char="•"/>
              <a:defRPr sz="2400">
                <a:solidFill>
                  <a:schemeClr val="tx1"/>
                </a:solidFill>
                <a:latin typeface="Minion Pro" pitchFamily="1" charset="0"/>
                <a:ea typeface="ＭＳ Ｐゴシック" panose="020B0600070205080204" pitchFamily="34" charset="-128"/>
              </a:defRPr>
            </a:lvl3pPr>
            <a:lvl4pPr marL="1600200" indent="-228600">
              <a:spcBef>
                <a:spcPct val="20000"/>
              </a:spcBef>
              <a:buChar char="–"/>
              <a:defRPr sz="2400">
                <a:solidFill>
                  <a:schemeClr val="tx1"/>
                </a:solidFill>
                <a:latin typeface="Minion Pro" pitchFamily="1" charset="0"/>
                <a:ea typeface="ＭＳ Ｐゴシック" panose="020B0600070205080204" pitchFamily="34" charset="-128"/>
              </a:defRPr>
            </a:lvl4pPr>
            <a:lvl5pPr marL="2057400" indent="-228600">
              <a:spcBef>
                <a:spcPct val="20000"/>
              </a:spcBef>
              <a:buChar char="»"/>
              <a:defRPr sz="2400">
                <a:solidFill>
                  <a:schemeClr val="tx1"/>
                </a:solidFill>
                <a:latin typeface="Minion Pro" pitchFamily="1"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9pPr>
          </a:lstStyle>
          <a:p>
            <a:pPr eaLnBrk="0" fontAlgn="base" hangingPunct="0">
              <a:spcBef>
                <a:spcPct val="0"/>
              </a:spcBef>
              <a:spcAft>
                <a:spcPct val="0"/>
              </a:spcAft>
              <a:buNone/>
            </a:pPr>
            <a:r>
              <a:rPr lang="en-US" altLang="en-US" sz="2800" dirty="0" smtClean="0">
                <a:solidFill>
                  <a:srgbClr val="000000"/>
                </a:solidFill>
                <a:latin typeface="Arial Narrow" panose="020B0606020202030204" pitchFamily="34" charset="0"/>
              </a:rPr>
              <a:t>130 members including grower organizations, agribusiness, Processors, retailers, civil society, and land grant universities.</a:t>
            </a:r>
          </a:p>
        </p:txBody>
      </p:sp>
      <p:sp>
        <p:nvSpPr>
          <p:cNvPr id="12" name="TextBox 9"/>
          <p:cNvSpPr txBox="1">
            <a:spLocks noChangeArrowheads="1"/>
          </p:cNvSpPr>
          <p:nvPr/>
        </p:nvSpPr>
        <p:spPr bwMode="auto">
          <a:xfrm>
            <a:off x="9352374" y="1589719"/>
            <a:ext cx="2147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Minion Pro" pitchFamily="1" charset="0"/>
                <a:ea typeface="ＭＳ Ｐゴシック" panose="020B0600070205080204" pitchFamily="34" charset="-128"/>
              </a:defRPr>
            </a:lvl1pPr>
            <a:lvl2pPr marL="742950" indent="-285750">
              <a:spcBef>
                <a:spcPct val="20000"/>
              </a:spcBef>
              <a:buChar char="–"/>
              <a:defRPr sz="2400">
                <a:solidFill>
                  <a:schemeClr val="tx1"/>
                </a:solidFill>
                <a:latin typeface="Minion Pro" pitchFamily="1" charset="0"/>
                <a:ea typeface="ＭＳ Ｐゴシック" panose="020B0600070205080204" pitchFamily="34" charset="-128"/>
              </a:defRPr>
            </a:lvl2pPr>
            <a:lvl3pPr marL="1143000" indent="-228600">
              <a:spcBef>
                <a:spcPct val="20000"/>
              </a:spcBef>
              <a:buChar char="•"/>
              <a:defRPr sz="2400">
                <a:solidFill>
                  <a:schemeClr val="tx1"/>
                </a:solidFill>
                <a:latin typeface="Minion Pro" pitchFamily="1" charset="0"/>
                <a:ea typeface="ＭＳ Ｐゴシック" panose="020B0600070205080204" pitchFamily="34" charset="-128"/>
              </a:defRPr>
            </a:lvl3pPr>
            <a:lvl4pPr marL="1600200" indent="-228600">
              <a:spcBef>
                <a:spcPct val="20000"/>
              </a:spcBef>
              <a:buChar char="–"/>
              <a:defRPr sz="2400">
                <a:solidFill>
                  <a:schemeClr val="tx1"/>
                </a:solidFill>
                <a:latin typeface="Minion Pro" pitchFamily="1" charset="0"/>
                <a:ea typeface="ＭＳ Ｐゴシック" panose="020B0600070205080204" pitchFamily="34" charset="-128"/>
              </a:defRPr>
            </a:lvl4pPr>
            <a:lvl5pPr marL="2057400" indent="-228600">
              <a:spcBef>
                <a:spcPct val="20000"/>
              </a:spcBef>
              <a:buChar char="»"/>
              <a:defRPr sz="2400">
                <a:solidFill>
                  <a:schemeClr val="tx1"/>
                </a:solidFill>
                <a:latin typeface="Minion Pro" pitchFamily="1"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Minion Pro" pitchFamily="1" charset="0"/>
                <a:ea typeface="ＭＳ Ｐゴシック" panose="020B0600070205080204" pitchFamily="34" charset="-128"/>
              </a:defRPr>
            </a:lvl9pPr>
          </a:lstStyle>
          <a:p>
            <a:pPr algn="ctr">
              <a:spcBef>
                <a:spcPct val="0"/>
              </a:spcBef>
              <a:buFontTx/>
              <a:buNone/>
            </a:pPr>
            <a:r>
              <a:rPr lang="en-US" altLang="en-US" dirty="0" smtClean="0">
                <a:latin typeface="Arial" panose="020B0604020202020204" pitchFamily="34" charset="0"/>
              </a:rPr>
              <a:t>110 members include:</a:t>
            </a:r>
            <a:endParaRPr lang="en-US" altLang="en-US" dirty="0">
              <a:latin typeface="Arial" panose="020B0604020202020204" pitchFamily="34" charset="0"/>
            </a:endParaRPr>
          </a:p>
        </p:txBody>
      </p:sp>
    </p:spTree>
    <p:extLst>
      <p:ext uri="{BB962C8B-B14F-4D97-AF65-F5344CB8AC3E}">
        <p14:creationId xmlns:p14="http://schemas.microsoft.com/office/powerpoint/2010/main" val="720157795"/>
      </p:ext>
    </p:extLst>
  </p:cSld>
  <p:clrMapOvr>
    <a:masterClrMapping/>
  </p:clrMapOvr>
  <p:transition spd="slow" advTm="1430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5" name="Subtitle 2"/>
          <p:cNvSpPr>
            <a:spLocks noGrp="1"/>
          </p:cNvSpPr>
          <p:nvPr>
            <p:ph type="subTitle" idx="1"/>
          </p:nvPr>
        </p:nvSpPr>
        <p:spPr>
          <a:xfrm>
            <a:off x="356383" y="1407476"/>
            <a:ext cx="11460480" cy="5246281"/>
          </a:xfrm>
        </p:spPr>
        <p:txBody>
          <a:bodyPr>
            <a:noAutofit/>
          </a:bodyPr>
          <a:lstStyle/>
          <a:p>
            <a:pPr marL="685800" lvl="0" indent="-685800" algn="l">
              <a:buFont typeface="Arial" charset="0"/>
              <a:buChar char="•"/>
            </a:pPr>
            <a:r>
              <a:rPr lang="en-US" sz="3200" dirty="0" smtClean="0"/>
              <a:t>IANR faculty have a </a:t>
            </a:r>
            <a:r>
              <a:rPr lang="en-US" sz="3200" dirty="0" smtClean="0">
                <a:solidFill>
                  <a:srgbClr val="FF0000"/>
                </a:solidFill>
              </a:rPr>
              <a:t>competitive advantage </a:t>
            </a:r>
            <a:r>
              <a:rPr lang="en-US" sz="3200" dirty="0" smtClean="0"/>
              <a:t>for this funding</a:t>
            </a:r>
          </a:p>
          <a:p>
            <a:pPr marL="685800" lvl="0" indent="-685800" algn="l">
              <a:buFont typeface="Arial" charset="0"/>
              <a:buChar char="•"/>
            </a:pPr>
            <a:r>
              <a:rPr lang="en-US" sz="3200" dirty="0" smtClean="0"/>
              <a:t>IANR should not be the lead PD on multiple applications—we should not compete against ourselves</a:t>
            </a:r>
          </a:p>
          <a:p>
            <a:pPr marL="685800" lvl="0" indent="-685800" algn="l">
              <a:buFont typeface="Arial" charset="0"/>
              <a:buChar char="•"/>
            </a:pPr>
            <a:r>
              <a:rPr lang="en-US" sz="3200" dirty="0" smtClean="0"/>
              <a:t>Find opportunities to partner/collaborate on applications led by other institutions, especially MSI, </a:t>
            </a:r>
            <a:r>
              <a:rPr lang="en-US" sz="3200" dirty="0" err="1" smtClean="0"/>
              <a:t>EPSCoR</a:t>
            </a:r>
            <a:r>
              <a:rPr lang="en-US" sz="3200" dirty="0" smtClean="0"/>
              <a:t> states, etc.</a:t>
            </a:r>
          </a:p>
          <a:p>
            <a:pPr marL="685800" lvl="0" indent="-685800" algn="l">
              <a:buFont typeface="Arial" charset="0"/>
              <a:buChar char="•"/>
            </a:pPr>
            <a:r>
              <a:rPr lang="en-US" sz="3200" dirty="0" smtClean="0"/>
              <a:t>Follow the RFA guidelines—very high expectations for these applications</a:t>
            </a:r>
          </a:p>
          <a:p>
            <a:pPr marL="685800" lvl="0" indent="-685800" algn="l">
              <a:buFont typeface="Arial" charset="0"/>
              <a:buChar char="•"/>
            </a:pPr>
            <a:r>
              <a:rPr lang="en-US" sz="3200" dirty="0" smtClean="0"/>
              <a:t>If you are not on an application, volunteer to serve on the review panel (send CV, COI list, and statement of expertise to </a:t>
            </a:r>
            <a:r>
              <a:rPr lang="en-US" sz="3200" dirty="0" err="1" smtClean="0"/>
              <a:t>AFRI-SAS@nifa.usda.gov</a:t>
            </a:r>
            <a:r>
              <a:rPr lang="en-US" sz="3200" dirty="0" smtClean="0"/>
              <a:t>)</a:t>
            </a:r>
          </a:p>
          <a:p>
            <a:pPr marL="685800" lvl="0" indent="-685800" algn="l">
              <a:buFont typeface="Arial" charset="0"/>
              <a:buChar char="•"/>
            </a:pPr>
            <a:endParaRPr lang="en-US" sz="4800" dirty="0" smtClean="0"/>
          </a:p>
        </p:txBody>
      </p:sp>
      <p:sp>
        <p:nvSpPr>
          <p:cNvPr id="7" name="Title 1"/>
          <p:cNvSpPr>
            <a:spLocks noGrp="1"/>
          </p:cNvSpPr>
          <p:nvPr>
            <p:ph type="ctrTitle"/>
          </p:nvPr>
        </p:nvSpPr>
        <p:spPr>
          <a:xfrm>
            <a:off x="103164" y="98469"/>
            <a:ext cx="9144000" cy="851170"/>
          </a:xfrm>
        </p:spPr>
        <p:txBody>
          <a:bodyPr>
            <a:normAutofit/>
          </a:bodyPr>
          <a:lstStyle/>
          <a:p>
            <a:pPr algn="l"/>
            <a:r>
              <a:rPr lang="en-US" sz="4800" b="1" dirty="0" smtClean="0"/>
              <a:t>Be </a:t>
            </a:r>
            <a:r>
              <a:rPr lang="en-US" sz="4800" b="1" dirty="0" smtClean="0">
                <a:solidFill>
                  <a:srgbClr val="FF0000"/>
                </a:solidFill>
              </a:rPr>
              <a:t>Strategic</a:t>
            </a:r>
            <a:r>
              <a:rPr lang="en-US" sz="4800" b="1" dirty="0" smtClean="0"/>
              <a:t>:</a:t>
            </a:r>
            <a:endParaRPr lang="en-US" sz="4800" b="1" dirty="0"/>
          </a:p>
        </p:txBody>
      </p:sp>
    </p:spTree>
    <p:extLst>
      <p:ext uri="{BB962C8B-B14F-4D97-AF65-F5344CB8AC3E}">
        <p14:creationId xmlns:p14="http://schemas.microsoft.com/office/powerpoint/2010/main" val="648506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45634"/>
            <a:ext cx="10363200" cy="989278"/>
          </a:xfrm>
        </p:spPr>
        <p:txBody>
          <a:bodyPr>
            <a:normAutofit fontScale="90000"/>
          </a:bodyPr>
          <a:lstStyle/>
          <a:p>
            <a:r>
              <a:rPr lang="en-US" dirty="0" smtClean="0"/>
              <a:t>NSF Funded A </a:t>
            </a:r>
            <a:r>
              <a:rPr lang="en-US" dirty="0"/>
              <a:t>Virtual </a:t>
            </a:r>
            <a:r>
              <a:rPr lang="en-US" dirty="0" smtClean="0"/>
              <a:t>Center </a:t>
            </a:r>
            <a:r>
              <a:rPr lang="en-US" dirty="0"/>
              <a:t>Enabling Graduate </a:t>
            </a:r>
            <a:r>
              <a:rPr lang="en-US" dirty="0" smtClean="0"/>
              <a:t>Student Innovations in Food</a:t>
            </a:r>
            <a:r>
              <a:rPr lang="en-US" dirty="0"/>
              <a:t>, Energy, and </a:t>
            </a:r>
            <a:r>
              <a:rPr lang="en-US" dirty="0" smtClean="0"/>
              <a:t>Water</a:t>
            </a:r>
            <a:endParaRPr lang="en-US" dirty="0"/>
          </a:p>
        </p:txBody>
      </p:sp>
      <p:sp>
        <p:nvSpPr>
          <p:cNvPr id="3" name="Content Placeholder 2"/>
          <p:cNvSpPr>
            <a:spLocks noGrp="1"/>
          </p:cNvSpPr>
          <p:nvPr>
            <p:ph idx="1"/>
          </p:nvPr>
        </p:nvSpPr>
        <p:spPr>
          <a:xfrm>
            <a:off x="600105" y="1528777"/>
            <a:ext cx="4964615" cy="5105400"/>
          </a:xfrm>
        </p:spPr>
        <p:txBody>
          <a:bodyPr>
            <a:normAutofit lnSpcReduction="10000"/>
          </a:bodyPr>
          <a:lstStyle/>
          <a:p>
            <a:r>
              <a:rPr lang="en-US" dirty="0" smtClean="0"/>
              <a:t>Engage graduate students in unique interdisciplinary experiences preparing them to be leaders of solutions for wicked challenges.</a:t>
            </a:r>
          </a:p>
          <a:p>
            <a:r>
              <a:rPr lang="en-US" dirty="0" smtClean="0"/>
              <a:t>Dairy Carbon Cohort Challenge will be piloted in fall 2018 – partnering with NIFA Dairy CAP project and their Virtual Dairy Farm</a:t>
            </a:r>
          </a:p>
          <a:p>
            <a:r>
              <a:rPr lang="en-US" dirty="0" smtClean="0"/>
              <a:t>Led by U of IL.  Also includes, IA State, UC Davis, UNL, NC State, U of MN</a:t>
            </a:r>
            <a:endParaRPr lang="en-US" dirty="0"/>
          </a:p>
        </p:txBody>
      </p:sp>
      <p:grpSp>
        <p:nvGrpSpPr>
          <p:cNvPr id="4" name="Group 3"/>
          <p:cNvGrpSpPr/>
          <p:nvPr/>
        </p:nvGrpSpPr>
        <p:grpSpPr>
          <a:xfrm>
            <a:off x="6617414" y="1952135"/>
            <a:ext cx="5012026" cy="4572172"/>
            <a:chOff x="1029413" y="592532"/>
            <a:chExt cx="5012026" cy="4572172"/>
          </a:xfrm>
        </p:grpSpPr>
        <p:grpSp>
          <p:nvGrpSpPr>
            <p:cNvPr id="5" name="Group 4"/>
            <p:cNvGrpSpPr/>
            <p:nvPr/>
          </p:nvGrpSpPr>
          <p:grpSpPr>
            <a:xfrm>
              <a:off x="1029413" y="1274175"/>
              <a:ext cx="5012026" cy="3890529"/>
              <a:chOff x="995123" y="394065"/>
              <a:chExt cx="5012026" cy="3890529"/>
            </a:xfrm>
          </p:grpSpPr>
          <p:grpSp>
            <p:nvGrpSpPr>
              <p:cNvPr id="7" name="Group 6"/>
              <p:cNvGrpSpPr/>
              <p:nvPr/>
            </p:nvGrpSpPr>
            <p:grpSpPr>
              <a:xfrm>
                <a:off x="1152935" y="394065"/>
                <a:ext cx="4854214" cy="3890529"/>
                <a:chOff x="-72092" y="-165191"/>
                <a:chExt cx="5751891" cy="4610616"/>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61" y="28746"/>
                  <a:ext cx="5323838" cy="4046856"/>
                </a:xfrm>
                <a:prstGeom prst="rect">
                  <a:avLst/>
                </a:prstGeom>
              </p:spPr>
            </p:pic>
            <p:grpSp>
              <p:nvGrpSpPr>
                <p:cNvPr id="11" name="Group 10"/>
                <p:cNvGrpSpPr/>
                <p:nvPr/>
              </p:nvGrpSpPr>
              <p:grpSpPr>
                <a:xfrm>
                  <a:off x="-72092" y="-165191"/>
                  <a:ext cx="5646709" cy="4610616"/>
                  <a:chOff x="-72092" y="-165191"/>
                  <a:chExt cx="5646709" cy="4610616"/>
                </a:xfrm>
              </p:grpSpPr>
              <p:sp>
                <p:nvSpPr>
                  <p:cNvPr id="12" name="Text Box 61"/>
                  <p:cNvSpPr txBox="1"/>
                  <p:nvPr/>
                </p:nvSpPr>
                <p:spPr>
                  <a:xfrm>
                    <a:off x="1781175" y="2938776"/>
                    <a:ext cx="1191846" cy="618270"/>
                  </a:xfrm>
                  <a:prstGeom prst="rect">
                    <a:avLst/>
                  </a:prstGeom>
                  <a:solidFill>
                    <a:srgbClr val="FFFFFF">
                      <a:alpha val="89804"/>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400" b="1" i="1">
                        <a:solidFill>
                          <a:srgbClr val="833C0B"/>
                        </a:solidFill>
                        <a:effectLst>
                          <a:outerShdw blurRad="50800" dist="38100" dir="2700000" algn="tl">
                            <a:srgbClr val="000000">
                              <a:alpha val="40000"/>
                            </a:srgbClr>
                          </a:outerShdw>
                        </a:effectLst>
                        <a:ea typeface="Times New Roman" panose="02020603050405020304" pitchFamily="18" charset="0"/>
                        <a:cs typeface="Times New Roman" panose="02020603050405020304" pitchFamily="18" charset="0"/>
                      </a:rPr>
                      <a:t>Toolbox Modules</a:t>
                    </a:r>
                    <a:endParaRPr lang="en-US" sz="1400">
                      <a:ea typeface="Times New Roman" panose="02020603050405020304" pitchFamily="18" charset="0"/>
                      <a:cs typeface="Times New Roman" panose="02020603050405020304" pitchFamily="18" charset="0"/>
                    </a:endParaRPr>
                  </a:p>
                </p:txBody>
              </p:sp>
              <p:sp>
                <p:nvSpPr>
                  <p:cNvPr id="13" name="Text Box 103"/>
                  <p:cNvSpPr txBox="1"/>
                  <p:nvPr/>
                </p:nvSpPr>
                <p:spPr>
                  <a:xfrm>
                    <a:off x="-72092" y="2938777"/>
                    <a:ext cx="1585140" cy="742745"/>
                  </a:xfrm>
                  <a:prstGeom prst="rect">
                    <a:avLst/>
                  </a:prstGeom>
                  <a:solidFill>
                    <a:srgbClr val="FFFFFF">
                      <a:alpha val="56078"/>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100" dirty="0">
                        <a:solidFill>
                          <a:srgbClr val="833C0B"/>
                        </a:solidFill>
                        <a:ea typeface="Times New Roman" panose="02020603050405020304" pitchFamily="18" charset="0"/>
                        <a:cs typeface="Times New Roman" panose="02020603050405020304" pitchFamily="18" charset="0"/>
                      </a:rPr>
                      <a:t>High Performing Learning Communities</a:t>
                    </a:r>
                    <a:endParaRPr lang="en-US" sz="1100" dirty="0">
                      <a:ea typeface="Times New Roman" panose="02020603050405020304" pitchFamily="18" charset="0"/>
                      <a:cs typeface="Times New Roman" panose="02020603050405020304" pitchFamily="18" charset="0"/>
                    </a:endParaRPr>
                  </a:p>
                </p:txBody>
              </p:sp>
              <p:sp>
                <p:nvSpPr>
                  <p:cNvPr id="14" name="Text Box 62"/>
                  <p:cNvSpPr txBox="1"/>
                  <p:nvPr/>
                </p:nvSpPr>
                <p:spPr>
                  <a:xfrm>
                    <a:off x="862019" y="3755728"/>
                    <a:ext cx="1415665" cy="571114"/>
                  </a:xfrm>
                  <a:prstGeom prst="rect">
                    <a:avLst/>
                  </a:prstGeom>
                  <a:solidFill>
                    <a:srgbClr val="FFFFFF">
                      <a:alpha val="56078"/>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100" dirty="0">
                        <a:solidFill>
                          <a:srgbClr val="833C0B"/>
                        </a:solidFill>
                        <a:ea typeface="Times New Roman" panose="02020603050405020304" pitchFamily="18" charset="0"/>
                        <a:cs typeface="Times New Roman" panose="02020603050405020304" pitchFamily="18" charset="0"/>
                      </a:rPr>
                      <a:t>Communicating science </a:t>
                    </a:r>
                    <a:endParaRPr lang="en-US" sz="1100" dirty="0">
                      <a:ea typeface="Times New Roman" panose="02020603050405020304" pitchFamily="18" charset="0"/>
                      <a:cs typeface="Times New Roman" panose="02020603050405020304" pitchFamily="18" charset="0"/>
                    </a:endParaRPr>
                  </a:p>
                </p:txBody>
              </p:sp>
              <p:sp>
                <p:nvSpPr>
                  <p:cNvPr id="15" name="Text Box 64"/>
                  <p:cNvSpPr txBox="1"/>
                  <p:nvPr/>
                </p:nvSpPr>
                <p:spPr>
                  <a:xfrm>
                    <a:off x="2589828" y="3768962"/>
                    <a:ext cx="1442995" cy="676463"/>
                  </a:xfrm>
                  <a:prstGeom prst="rect">
                    <a:avLst/>
                  </a:prstGeom>
                  <a:solidFill>
                    <a:srgbClr val="FFFFFF">
                      <a:alpha val="58039"/>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100" dirty="0">
                        <a:solidFill>
                          <a:srgbClr val="833C0B"/>
                        </a:solidFill>
                        <a:ea typeface="Times New Roman" panose="02020603050405020304" pitchFamily="18" charset="0"/>
                        <a:cs typeface="Times New Roman" panose="02020603050405020304" pitchFamily="18" charset="0"/>
                      </a:rPr>
                      <a:t>Systems Thinking and </a:t>
                    </a:r>
                  </a:p>
                  <a:p>
                    <a:pPr algn="ctr"/>
                    <a:r>
                      <a:rPr lang="en-US" sz="1100" dirty="0">
                        <a:solidFill>
                          <a:srgbClr val="833C0B"/>
                        </a:solidFill>
                        <a:ea typeface="Times New Roman" panose="02020603050405020304" pitchFamily="18" charset="0"/>
                        <a:cs typeface="Times New Roman" panose="02020603050405020304" pitchFamily="18" charset="0"/>
                      </a:rPr>
                      <a:t>Visual Mapping</a:t>
                    </a:r>
                    <a:endParaRPr lang="en-US" sz="1100" dirty="0">
                      <a:ea typeface="Times New Roman" panose="02020603050405020304" pitchFamily="18" charset="0"/>
                      <a:cs typeface="Times New Roman" panose="02020603050405020304" pitchFamily="18" charset="0"/>
                    </a:endParaRPr>
                  </a:p>
                  <a:p>
                    <a:pPr algn="ctr"/>
                    <a:r>
                      <a:rPr lang="en-US" sz="1100" dirty="0">
                        <a:solidFill>
                          <a:srgbClr val="833C0B"/>
                        </a:solidFill>
                        <a:ea typeface="Times New Roman" panose="02020603050405020304" pitchFamily="18" charset="0"/>
                        <a:cs typeface="Times New Roman" panose="02020603050405020304" pitchFamily="18" charset="0"/>
                      </a:rPr>
                      <a:t> </a:t>
                    </a:r>
                    <a:endParaRPr lang="en-US" sz="1100" dirty="0">
                      <a:ea typeface="Times New Roman" panose="02020603050405020304" pitchFamily="18" charset="0"/>
                      <a:cs typeface="Times New Roman" panose="02020603050405020304" pitchFamily="18" charset="0"/>
                    </a:endParaRPr>
                  </a:p>
                </p:txBody>
              </p:sp>
              <p:sp>
                <p:nvSpPr>
                  <p:cNvPr id="16" name="Text Box 64"/>
                  <p:cNvSpPr txBox="1"/>
                  <p:nvPr/>
                </p:nvSpPr>
                <p:spPr>
                  <a:xfrm>
                    <a:off x="3376794" y="2938777"/>
                    <a:ext cx="1443909" cy="590784"/>
                  </a:xfrm>
                  <a:prstGeom prst="rect">
                    <a:avLst/>
                  </a:prstGeom>
                  <a:solidFill>
                    <a:srgbClr val="FFFFFF">
                      <a:alpha val="58039"/>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100" dirty="0">
                        <a:solidFill>
                          <a:srgbClr val="833C0B"/>
                        </a:solidFill>
                        <a:ea typeface="Times New Roman" panose="02020603050405020304" pitchFamily="18" charset="0"/>
                        <a:cs typeface="Times New Roman" panose="02020603050405020304" pitchFamily="18" charset="0"/>
                      </a:rPr>
                      <a:t>Understanding Stakeholders</a:t>
                    </a:r>
                    <a:endParaRPr lang="en-US" sz="1100" dirty="0">
                      <a:ea typeface="Times New Roman" panose="02020603050405020304" pitchFamily="18" charset="0"/>
                      <a:cs typeface="Times New Roman" panose="02020603050405020304" pitchFamily="18" charset="0"/>
                    </a:endParaRPr>
                  </a:p>
                  <a:p>
                    <a:pPr algn="ctr"/>
                    <a:r>
                      <a:rPr lang="en-US" sz="1100" dirty="0">
                        <a:solidFill>
                          <a:srgbClr val="833C0B"/>
                        </a:solidFill>
                        <a:ea typeface="Times New Roman" panose="02020603050405020304" pitchFamily="18" charset="0"/>
                        <a:cs typeface="Times New Roman" panose="02020603050405020304" pitchFamily="18" charset="0"/>
                      </a:rPr>
                      <a:t> </a:t>
                    </a:r>
                    <a:endParaRPr lang="en-US" sz="1100" dirty="0">
                      <a:ea typeface="Times New Roman" panose="02020603050405020304" pitchFamily="18" charset="0"/>
                      <a:cs typeface="Times New Roman" panose="02020603050405020304" pitchFamily="18" charset="0"/>
                    </a:endParaRPr>
                  </a:p>
                </p:txBody>
              </p:sp>
              <p:sp>
                <p:nvSpPr>
                  <p:cNvPr id="17" name="Text Box 61"/>
                  <p:cNvSpPr txBox="1"/>
                  <p:nvPr/>
                </p:nvSpPr>
                <p:spPr>
                  <a:xfrm>
                    <a:off x="1697146" y="1804245"/>
                    <a:ext cx="2361249" cy="883292"/>
                  </a:xfrm>
                  <a:prstGeom prst="rect">
                    <a:avLst/>
                  </a:prstGeom>
                  <a:solidFill>
                    <a:srgbClr val="FFFFFF">
                      <a:alpha val="89804"/>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400" b="1" i="1" dirty="0">
                        <a:solidFill>
                          <a:srgbClr val="2E74B5"/>
                        </a:solidFill>
                        <a:effectLst>
                          <a:outerShdw blurRad="50800" dist="38100" dir="2700000" algn="tl">
                            <a:srgbClr val="000000">
                              <a:alpha val="40000"/>
                            </a:srgbClr>
                          </a:outerShdw>
                        </a:effectLst>
                        <a:ea typeface="Times New Roman" panose="02020603050405020304" pitchFamily="18" charset="0"/>
                        <a:cs typeface="Times New Roman" panose="02020603050405020304" pitchFamily="18" charset="0"/>
                      </a:rPr>
                      <a:t>Cohort </a:t>
                    </a:r>
                    <a:r>
                      <a:rPr lang="en-US" sz="1400" b="1" i="1" dirty="0" smtClean="0">
                        <a:solidFill>
                          <a:srgbClr val="2E74B5"/>
                        </a:solidFill>
                        <a:effectLst>
                          <a:outerShdw blurRad="50800" dist="38100" dir="2700000" algn="tl">
                            <a:srgbClr val="000000">
                              <a:alpha val="40000"/>
                            </a:srgbClr>
                          </a:outerShdw>
                        </a:effectLst>
                        <a:ea typeface="Times New Roman" panose="02020603050405020304" pitchFamily="18" charset="0"/>
                        <a:cs typeface="Times New Roman" panose="02020603050405020304" pitchFamily="18" charset="0"/>
                      </a:rPr>
                      <a:t>Challenge</a:t>
                    </a:r>
                  </a:p>
                  <a:p>
                    <a:pPr algn="ctr"/>
                    <a:r>
                      <a:rPr lang="en-US" sz="1400" b="1" i="1" dirty="0" smtClean="0">
                        <a:solidFill>
                          <a:srgbClr val="2E74B5"/>
                        </a:solidFill>
                        <a:effectLst>
                          <a:outerShdw blurRad="50800" dist="38100" dir="2700000" algn="tl">
                            <a:srgbClr val="000000">
                              <a:alpha val="40000"/>
                            </a:srgbClr>
                          </a:outerShdw>
                        </a:effectLst>
                        <a:ea typeface="Times New Roman" panose="02020603050405020304" pitchFamily="18" charset="0"/>
                        <a:cs typeface="Times New Roman" panose="02020603050405020304" pitchFamily="18" charset="0"/>
                      </a:rPr>
                      <a:t>Dairy Carbon - Workshops</a:t>
                    </a:r>
                    <a:endParaRPr lang="en-US" sz="1400" dirty="0">
                      <a:ea typeface="Times New Roman" panose="02020603050405020304" pitchFamily="18" charset="0"/>
                      <a:cs typeface="Times New Roman" panose="02020603050405020304" pitchFamily="18" charset="0"/>
                    </a:endParaRPr>
                  </a:p>
                </p:txBody>
              </p:sp>
              <p:sp>
                <p:nvSpPr>
                  <p:cNvPr id="18" name="Text Box 61"/>
                  <p:cNvSpPr txBox="1"/>
                  <p:nvPr/>
                </p:nvSpPr>
                <p:spPr>
                  <a:xfrm>
                    <a:off x="2119480" y="932189"/>
                    <a:ext cx="1191846" cy="618269"/>
                  </a:xfrm>
                  <a:prstGeom prst="rect">
                    <a:avLst/>
                  </a:prstGeom>
                  <a:solidFill>
                    <a:srgbClr val="FFFFFF">
                      <a:alpha val="89804"/>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400" b="1" i="1" dirty="0">
                        <a:solidFill>
                          <a:srgbClr val="385623"/>
                        </a:solidFill>
                        <a:effectLst>
                          <a:outerShdw blurRad="50800" dist="38100" dir="2700000" algn="tl">
                            <a:srgbClr val="000000">
                              <a:alpha val="40000"/>
                            </a:srgbClr>
                          </a:outerShdw>
                        </a:effectLst>
                        <a:ea typeface="Times New Roman" panose="02020603050405020304" pitchFamily="18" charset="0"/>
                        <a:cs typeface="Times New Roman" panose="02020603050405020304" pitchFamily="18" charset="0"/>
                      </a:rPr>
                      <a:t>Student</a:t>
                    </a:r>
                    <a:endParaRPr lang="en-US" sz="1400" dirty="0">
                      <a:ea typeface="Times New Roman" panose="02020603050405020304" pitchFamily="18" charset="0"/>
                      <a:cs typeface="Times New Roman" panose="02020603050405020304" pitchFamily="18" charset="0"/>
                    </a:endParaRPr>
                  </a:p>
                  <a:p>
                    <a:pPr algn="ctr"/>
                    <a:r>
                      <a:rPr lang="en-US" sz="1400" b="1" i="1" dirty="0">
                        <a:solidFill>
                          <a:srgbClr val="385623"/>
                        </a:solidFill>
                        <a:effectLst>
                          <a:outerShdw blurRad="50800" dist="38100" dir="2700000" algn="tl">
                            <a:srgbClr val="000000">
                              <a:alpha val="40000"/>
                            </a:srgbClr>
                          </a:outerShdw>
                        </a:effectLst>
                        <a:ea typeface="Times New Roman" panose="02020603050405020304" pitchFamily="18" charset="0"/>
                        <a:cs typeface="Times New Roman" panose="02020603050405020304" pitchFamily="18" charset="0"/>
                      </a:rPr>
                      <a:t>Products</a:t>
                    </a:r>
                    <a:endParaRPr lang="en-US" sz="1400" dirty="0">
                      <a:ea typeface="Times New Roman" panose="02020603050405020304" pitchFamily="18" charset="0"/>
                      <a:cs typeface="Times New Roman" panose="02020603050405020304" pitchFamily="18" charset="0"/>
                    </a:endParaRPr>
                  </a:p>
                </p:txBody>
              </p:sp>
              <p:sp>
                <p:nvSpPr>
                  <p:cNvPr id="19" name="Text Box 61"/>
                  <p:cNvSpPr txBox="1"/>
                  <p:nvPr/>
                </p:nvSpPr>
                <p:spPr>
                  <a:xfrm>
                    <a:off x="1962106" y="-165191"/>
                    <a:ext cx="1500592" cy="838596"/>
                  </a:xfrm>
                  <a:prstGeom prst="rect">
                    <a:avLst/>
                  </a:prstGeom>
                  <a:solidFill>
                    <a:srgbClr val="FFFFFF">
                      <a:alpha val="56863"/>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100" dirty="0">
                        <a:solidFill>
                          <a:srgbClr val="385623"/>
                        </a:solidFill>
                        <a:ea typeface="Times New Roman" panose="02020603050405020304" pitchFamily="18" charset="0"/>
                        <a:cs typeface="Times New Roman" panose="02020603050405020304" pitchFamily="18" charset="0"/>
                      </a:rPr>
                      <a:t>Dairy Carbon model illustrated in Virtual Dairy Farm</a:t>
                    </a:r>
                    <a:endParaRPr lang="en-US" sz="1100" dirty="0">
                      <a:ea typeface="Times New Roman" panose="02020603050405020304" pitchFamily="18" charset="0"/>
                      <a:cs typeface="Times New Roman" panose="02020603050405020304" pitchFamily="18" charset="0"/>
                    </a:endParaRPr>
                  </a:p>
                </p:txBody>
              </p:sp>
              <p:sp>
                <p:nvSpPr>
                  <p:cNvPr id="20" name="Text Box 61"/>
                  <p:cNvSpPr txBox="1"/>
                  <p:nvPr/>
                </p:nvSpPr>
                <p:spPr>
                  <a:xfrm>
                    <a:off x="4179207" y="673405"/>
                    <a:ext cx="1395410" cy="863245"/>
                  </a:xfrm>
                  <a:prstGeom prst="rect">
                    <a:avLst/>
                  </a:prstGeom>
                  <a:solidFill>
                    <a:srgbClr val="FFFFFF">
                      <a:alpha val="56863"/>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endParaRPr lang="en-US" sz="1100" dirty="0" smtClean="0">
                      <a:solidFill>
                        <a:srgbClr val="385623"/>
                      </a:solidFill>
                      <a:ea typeface="Times New Roman" panose="02020603050405020304" pitchFamily="18" charset="0"/>
                      <a:cs typeface="Times New Roman" panose="02020603050405020304" pitchFamily="18" charset="0"/>
                    </a:endParaRPr>
                  </a:p>
                  <a:p>
                    <a:pPr algn="ctr"/>
                    <a:r>
                      <a:rPr lang="en-US" sz="1100" dirty="0" smtClean="0">
                        <a:solidFill>
                          <a:srgbClr val="385623"/>
                        </a:solidFill>
                        <a:ea typeface="Times New Roman" panose="02020603050405020304" pitchFamily="18" charset="0"/>
                        <a:cs typeface="Times New Roman" panose="02020603050405020304" pitchFamily="18" charset="0"/>
                      </a:rPr>
                      <a:t>Optional</a:t>
                    </a:r>
                    <a:r>
                      <a:rPr lang="en-US" sz="1100" dirty="0">
                        <a:solidFill>
                          <a:srgbClr val="385623"/>
                        </a:solidFill>
                        <a:ea typeface="Times New Roman" panose="02020603050405020304" pitchFamily="18" charset="0"/>
                        <a:cs typeface="Times New Roman" panose="02020603050405020304" pitchFamily="18" charset="0"/>
                      </a:rPr>
                      <a:t>:</a:t>
                    </a:r>
                  </a:p>
                  <a:p>
                    <a:pPr algn="ctr"/>
                    <a:r>
                      <a:rPr lang="en-US" sz="1100" dirty="0" smtClean="0">
                        <a:solidFill>
                          <a:srgbClr val="385623"/>
                        </a:solidFill>
                        <a:ea typeface="Times New Roman" panose="02020603050405020304" pitchFamily="18" charset="0"/>
                        <a:cs typeface="Times New Roman" panose="02020603050405020304" pitchFamily="18" charset="0"/>
                      </a:rPr>
                      <a:t>Projects</a:t>
                    </a:r>
                    <a:endParaRPr lang="en-US" sz="1100" dirty="0">
                      <a:ea typeface="Times New Roman" panose="02020603050405020304" pitchFamily="18" charset="0"/>
                      <a:cs typeface="Times New Roman" panose="02020603050405020304" pitchFamily="18" charset="0"/>
                    </a:endParaRPr>
                  </a:p>
                </p:txBody>
              </p:sp>
              <p:sp>
                <p:nvSpPr>
                  <p:cNvPr id="21" name="Text Box 61"/>
                  <p:cNvSpPr txBox="1"/>
                  <p:nvPr/>
                </p:nvSpPr>
                <p:spPr>
                  <a:xfrm>
                    <a:off x="259171" y="467974"/>
                    <a:ext cx="1395410" cy="867947"/>
                  </a:xfrm>
                  <a:prstGeom prst="rect">
                    <a:avLst/>
                  </a:prstGeom>
                  <a:solidFill>
                    <a:srgbClr val="FFFFFF">
                      <a:alpha val="56863"/>
                    </a:srgbClr>
                  </a:solidFill>
                  <a:ln w="952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1600" tIns="50800" rIns="101600" bIns="50800" numCol="1" spcCol="0" rtlCol="0" fromWordArt="0" anchor="t" anchorCtr="0" forceAA="0" compatLnSpc="1">
                    <a:prstTxWarp prst="textNoShape">
                      <a:avLst/>
                    </a:prstTxWarp>
                    <a:noAutofit/>
                  </a:bodyPr>
                  <a:lstStyle/>
                  <a:p>
                    <a:pPr algn="ctr"/>
                    <a:r>
                      <a:rPr lang="en-US" sz="1100" dirty="0">
                        <a:solidFill>
                          <a:srgbClr val="385623"/>
                        </a:solidFill>
                        <a:ea typeface="Times New Roman" panose="02020603050405020304" pitchFamily="18" charset="0"/>
                        <a:cs typeface="Times New Roman" panose="02020603050405020304" pitchFamily="18" charset="0"/>
                      </a:rPr>
                      <a:t>Optional:</a:t>
                    </a:r>
                  </a:p>
                  <a:p>
                    <a:pPr algn="ctr"/>
                    <a:r>
                      <a:rPr lang="en-US" sz="1100" dirty="0">
                        <a:solidFill>
                          <a:srgbClr val="385623"/>
                        </a:solidFill>
                        <a:ea typeface="Times New Roman" panose="02020603050405020304" pitchFamily="18" charset="0"/>
                        <a:cs typeface="Times New Roman" panose="02020603050405020304" pitchFamily="18" charset="0"/>
                      </a:rPr>
                      <a:t>Individual student and/or faculty projects</a:t>
                    </a:r>
                    <a:endParaRPr lang="en-US" sz="1100" dirty="0">
                      <a:ea typeface="Times New Roman" panose="02020603050405020304" pitchFamily="18" charset="0"/>
                      <a:cs typeface="Times New Roman" panose="02020603050405020304" pitchFamily="18" charset="0"/>
                    </a:endParaRPr>
                  </a:p>
                </p:txBody>
              </p:sp>
            </p:grpSp>
          </p:grpSp>
          <p:sp>
            <p:nvSpPr>
              <p:cNvPr id="9" name="Right Arrow 8"/>
              <p:cNvSpPr/>
              <p:nvPr/>
            </p:nvSpPr>
            <p:spPr>
              <a:xfrm>
                <a:off x="995123" y="2291878"/>
                <a:ext cx="1590076" cy="37505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Graduate Students</a:t>
                </a:r>
                <a:endParaRPr lang="en-US" sz="1200" dirty="0"/>
              </a:p>
            </p:txBody>
          </p:sp>
        </p:grpSp>
        <p:sp>
          <p:nvSpPr>
            <p:cNvPr id="6" name="TextBox 5"/>
            <p:cNvSpPr txBox="1"/>
            <p:nvPr/>
          </p:nvSpPr>
          <p:spPr>
            <a:xfrm>
              <a:off x="1370421" y="592532"/>
              <a:ext cx="3852047" cy="584775"/>
            </a:xfrm>
            <a:prstGeom prst="rect">
              <a:avLst/>
            </a:prstGeom>
            <a:noFill/>
          </p:spPr>
          <p:txBody>
            <a:bodyPr wrap="square" rtlCol="0">
              <a:spAutoFit/>
            </a:bodyPr>
            <a:lstStyle/>
            <a:p>
              <a:pPr algn="ctr"/>
              <a:r>
                <a:rPr lang="en-US" dirty="0" smtClean="0"/>
                <a:t>Dairy Carbon Cohort Challenge </a:t>
              </a:r>
              <a:endParaRPr lang="en-US" sz="1400" dirty="0" smtClean="0"/>
            </a:p>
            <a:p>
              <a:pPr algn="ctr"/>
              <a:r>
                <a:rPr lang="en-US" sz="1400" dirty="0" smtClean="0"/>
                <a:t>Overview of Educational Experiences</a:t>
              </a:r>
              <a:endParaRPr lang="en-US" sz="1400" dirty="0"/>
            </a:p>
          </p:txBody>
        </p:sp>
      </p:grpSp>
    </p:spTree>
    <p:extLst>
      <p:ext uri="{BB962C8B-B14F-4D97-AF65-F5344CB8AC3E}">
        <p14:creationId xmlns:p14="http://schemas.microsoft.com/office/powerpoint/2010/main" val="1005794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943430" y="1111758"/>
            <a:ext cx="2343632" cy="2243191"/>
          </a:xfrm>
          <a:prstGeom prst="rect">
            <a:avLst/>
          </a:prstGeom>
        </p:spPr>
      </p:pic>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559694659"/>
              </p:ext>
            </p:extLst>
          </p:nvPr>
        </p:nvGraphicFramePr>
        <p:xfrm>
          <a:off x="4300617" y="4948513"/>
          <a:ext cx="3581400" cy="1308100"/>
        </p:xfrm>
        <a:graphic>
          <a:graphicData uri="http://schemas.openxmlformats.org/presentationml/2006/ole">
            <mc:AlternateContent xmlns:mc="http://schemas.openxmlformats.org/markup-compatibility/2006">
              <mc:Choice xmlns:v="urn:schemas-microsoft-com:vml" Requires="v">
                <p:oleObj spid="_x0000_s7172" name="Clip" r:id="rId4" imgW="4604426" imgH="1848255" progId="MS_ClipArt_Gallery.2">
                  <p:embed/>
                </p:oleObj>
              </mc:Choice>
              <mc:Fallback>
                <p:oleObj name="Clip" r:id="rId4" imgW="4604426" imgH="184825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617" y="4948513"/>
                        <a:ext cx="3581400" cy="1308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60900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D6B1F-EB42-4955-9DB7-B577F423440D}"/>
              </a:ext>
            </a:extLst>
          </p:cNvPr>
          <p:cNvSpPr>
            <a:spLocks noGrp="1"/>
          </p:cNvSpPr>
          <p:nvPr>
            <p:ph type="ctrTitle"/>
          </p:nvPr>
        </p:nvSpPr>
        <p:spPr/>
        <p:txBody>
          <a:bodyPr>
            <a:normAutofit/>
          </a:bodyPr>
          <a:lstStyle/>
          <a:p>
            <a:r>
              <a:rPr lang="en-US" sz="4400" b="1" dirty="0">
                <a:solidFill>
                  <a:schemeClr val="accent1">
                    <a:lumMod val="75000"/>
                  </a:schemeClr>
                </a:solidFill>
                <a:latin typeface="Arial" panose="020B0604020202020204" pitchFamily="34" charset="0"/>
                <a:cs typeface="Arial" panose="020B0604020202020204" pitchFamily="34" charset="0"/>
              </a:rPr>
              <a:t>2018 USDA NIFA AFRI Sustainable Agricultural Systems </a:t>
            </a:r>
          </a:p>
        </p:txBody>
      </p:sp>
      <p:sp>
        <p:nvSpPr>
          <p:cNvPr id="3" name="Subtitle 2">
            <a:extLst>
              <a:ext uri="{FF2B5EF4-FFF2-40B4-BE49-F238E27FC236}">
                <a16:creationId xmlns="" xmlns:a16="http://schemas.microsoft.com/office/drawing/2014/main" id="{CFF8ADE1-CF05-43A0-8EB0-90787086B097}"/>
              </a:ext>
            </a:extLst>
          </p:cNvPr>
          <p:cNvSpPr>
            <a:spLocks noGrp="1"/>
          </p:cNvSpPr>
          <p:nvPr>
            <p:ph type="subTitle" idx="1"/>
          </p:nvPr>
        </p:nvSpPr>
        <p:spPr>
          <a:xfrm>
            <a:off x="1524000" y="3930029"/>
            <a:ext cx="9144000" cy="2073206"/>
          </a:xfrm>
        </p:spPr>
        <p:txBody>
          <a:bodyPr>
            <a:normAutofit/>
          </a:bodyPr>
          <a:lstStyle/>
          <a:p>
            <a:pPr>
              <a:lnSpc>
                <a:spcPct val="100000"/>
              </a:lnSpc>
              <a:spcBef>
                <a:spcPts val="0"/>
              </a:spcBef>
            </a:pPr>
            <a:r>
              <a:rPr lang="en-US" b="1" dirty="0">
                <a:latin typeface="Arial" panose="020B0604020202020204" pitchFamily="34" charset="0"/>
                <a:cs typeface="Arial" panose="020B0604020202020204" pitchFamily="34" charset="0"/>
              </a:rPr>
              <a:t>Byron D. Chaves-Elizondo</a:t>
            </a:r>
          </a:p>
          <a:p>
            <a:pPr>
              <a:lnSpc>
                <a:spcPct val="100000"/>
              </a:lnSpc>
              <a:spcBef>
                <a:spcPts val="0"/>
              </a:spcBef>
            </a:pPr>
            <a:r>
              <a:rPr lang="en-US" b="1" dirty="0">
                <a:latin typeface="Arial" panose="020B0604020202020204" pitchFamily="34" charset="0"/>
                <a:cs typeface="Arial" panose="020B0604020202020204" pitchFamily="34" charset="0"/>
              </a:rPr>
              <a:t>Assistant Professor and Food Safety Extension Specialist</a:t>
            </a:r>
          </a:p>
          <a:p>
            <a:pPr>
              <a:lnSpc>
                <a:spcPct val="100000"/>
              </a:lnSpc>
              <a:spcBef>
                <a:spcPts val="0"/>
              </a:spcBef>
            </a:pPr>
            <a:r>
              <a:rPr lang="en-US" b="1" dirty="0">
                <a:latin typeface="Arial" panose="020B0604020202020204" pitchFamily="34" charset="0"/>
                <a:cs typeface="Arial" panose="020B0604020202020204" pitchFamily="34" charset="0"/>
              </a:rPr>
              <a:t>Department of Food Science and Technology</a:t>
            </a:r>
          </a:p>
          <a:p>
            <a:pPr>
              <a:lnSpc>
                <a:spcPct val="100000"/>
              </a:lnSpc>
              <a:spcBef>
                <a:spcPts val="0"/>
              </a:spcBef>
            </a:pPr>
            <a:r>
              <a:rPr lang="en-US" b="1" dirty="0">
                <a:latin typeface="Arial" panose="020B0604020202020204" pitchFamily="34" charset="0"/>
                <a:cs typeface="Arial" panose="020B0604020202020204" pitchFamily="34" charset="0"/>
              </a:rPr>
              <a:t>University of Nebraska-Lincoln</a:t>
            </a:r>
          </a:p>
          <a:p>
            <a:pPr>
              <a:lnSpc>
                <a:spcPct val="100000"/>
              </a:lnSpc>
              <a:spcBef>
                <a:spcPts val="0"/>
              </a:spcBef>
            </a:pPr>
            <a:r>
              <a:rPr lang="en-US" b="1" dirty="0">
                <a:latin typeface="Arial" panose="020B0604020202020204" pitchFamily="34" charset="0"/>
                <a:cs typeface="Arial" panose="020B0604020202020204" pitchFamily="34" charset="0"/>
                <a:hlinkClick r:id="rId2"/>
              </a:rPr>
              <a:t>byron.chaves-elizondo@unl.edu</a:t>
            </a:r>
            <a:r>
              <a:rPr lang="en-US"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7228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E3584-1817-4D5E-9DCC-137F81FA022D}"/>
              </a:ext>
            </a:extLst>
          </p:cNvPr>
          <p:cNvSpPr>
            <a:spLocks noGrp="1"/>
          </p:cNvSpPr>
          <p:nvPr>
            <p:ph type="title"/>
          </p:nvPr>
        </p:nvSpPr>
        <p:spPr/>
        <p:txBody>
          <a:bodyPr/>
          <a:lstStyle/>
          <a:p>
            <a:r>
              <a:rPr lang="en-US" b="1" dirty="0">
                <a:solidFill>
                  <a:schemeClr val="accent1">
                    <a:lumMod val="75000"/>
                  </a:schemeClr>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 xmlns:a16="http://schemas.microsoft.com/office/drawing/2014/main" id="{598B210E-2A66-49F8-8CA7-6FBFC04FEDA9}"/>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Expansion of the Nebraska Poultry Industry</a:t>
            </a:r>
          </a:p>
          <a:p>
            <a:pPr lvl="1"/>
            <a:r>
              <a:rPr lang="en-US" sz="2800" dirty="0">
                <a:latin typeface="Arial" panose="020B0604020202020204" pitchFamily="34" charset="0"/>
                <a:cs typeface="Arial" panose="020B0604020202020204" pitchFamily="34" charset="0"/>
              </a:rPr>
              <a:t>Currently 8-10 million chickens</a:t>
            </a:r>
          </a:p>
          <a:p>
            <a:pPr lvl="1"/>
            <a:r>
              <a:rPr lang="en-US" sz="2800" dirty="0">
                <a:latin typeface="Arial" panose="020B0604020202020204" pitchFamily="34" charset="0"/>
                <a:cs typeface="Arial" panose="020B0604020202020204" pitchFamily="34" charset="0"/>
              </a:rPr>
              <a:t>Expected 30+ million chickens</a:t>
            </a:r>
            <a:endParaRPr lang="en-US"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Costco in Fremont, NE and surrounding areas</a:t>
            </a:r>
          </a:p>
          <a:p>
            <a:r>
              <a:rPr lang="en-US" sz="3200" dirty="0">
                <a:latin typeface="Arial" panose="020B0604020202020204" pitchFamily="34" charset="0"/>
                <a:cs typeface="Arial" panose="020B0604020202020204" pitchFamily="34" charset="0"/>
              </a:rPr>
              <a:t>Hatcheries, poultry houses, slaughterhouses, and other operations</a:t>
            </a:r>
          </a:p>
          <a:p>
            <a:r>
              <a:rPr lang="en-US" sz="3200" dirty="0">
                <a:latin typeface="Arial" panose="020B0604020202020204" pitchFamily="34" charset="0"/>
                <a:cs typeface="Arial" panose="020B0604020202020204" pitchFamily="34" charset="0"/>
              </a:rPr>
              <a:t>Impact on animal, environmental, and socio-economical health</a:t>
            </a:r>
          </a:p>
        </p:txBody>
      </p:sp>
    </p:spTree>
    <p:extLst>
      <p:ext uri="{BB962C8B-B14F-4D97-AF65-F5344CB8AC3E}">
        <p14:creationId xmlns:p14="http://schemas.microsoft.com/office/powerpoint/2010/main" val="2024885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E5616F-6986-4630-A85D-269CD47ED963}"/>
              </a:ext>
            </a:extLst>
          </p:cNvPr>
          <p:cNvSpPr>
            <a:spLocks noGrp="1"/>
          </p:cNvSpPr>
          <p:nvPr>
            <p:ph type="title"/>
          </p:nvPr>
        </p:nvSpPr>
        <p:spPr>
          <a:xfrm>
            <a:off x="99391" y="365125"/>
            <a:ext cx="11986591" cy="1642579"/>
          </a:xfrm>
        </p:spPr>
        <p:txBody>
          <a:bodyPr>
            <a:noAutofit/>
          </a:bodyPr>
          <a:lstStyle/>
          <a:p>
            <a:pPr algn="ctr"/>
            <a:r>
              <a:rPr lang="en-US" sz="3800" b="1" dirty="0">
                <a:solidFill>
                  <a:schemeClr val="accent1">
                    <a:lumMod val="75000"/>
                  </a:schemeClr>
                </a:solidFill>
                <a:latin typeface="Arial" panose="020B0604020202020204" pitchFamily="34" charset="0"/>
                <a:cs typeface="Arial" panose="020B0604020202020204" pitchFamily="34" charset="0"/>
              </a:rPr>
              <a:t>Environmental and Community Sustainability of Expanded Poultry Operations in Eastern Nebraska</a:t>
            </a:r>
          </a:p>
        </p:txBody>
      </p:sp>
      <p:sp>
        <p:nvSpPr>
          <p:cNvPr id="3" name="Content Placeholder 2">
            <a:extLst>
              <a:ext uri="{FF2B5EF4-FFF2-40B4-BE49-F238E27FC236}">
                <a16:creationId xmlns="" xmlns:a16="http://schemas.microsoft.com/office/drawing/2014/main" id="{E116C693-8447-4964-B0FE-E451357D9D6F}"/>
              </a:ext>
            </a:extLst>
          </p:cNvPr>
          <p:cNvSpPr>
            <a:spLocks noGrp="1"/>
          </p:cNvSpPr>
          <p:nvPr>
            <p:ph idx="1"/>
          </p:nvPr>
        </p:nvSpPr>
        <p:spPr>
          <a:xfrm>
            <a:off x="258417" y="2007704"/>
            <a:ext cx="11628783" cy="3329609"/>
          </a:xfrm>
        </p:spPr>
        <p:txBody>
          <a:bodyPr>
            <a:normAutofit/>
          </a:bodyPr>
          <a:lstStyle/>
          <a:p>
            <a:r>
              <a:rPr lang="en-US" sz="3200" dirty="0">
                <a:latin typeface="Arial" panose="020B0604020202020204" pitchFamily="34" charset="0"/>
                <a:cs typeface="Arial" panose="020B0604020202020204" pitchFamily="34" charset="0"/>
              </a:rPr>
              <a:t>Assess impact and determine risk mitigation strategies of expanding poultry operations</a:t>
            </a:r>
          </a:p>
          <a:p>
            <a:pPr lvl="1"/>
            <a:r>
              <a:rPr lang="en-US" sz="2800" dirty="0">
                <a:latin typeface="Arial" panose="020B0604020202020204" pitchFamily="34" charset="0"/>
                <a:cs typeface="Arial" panose="020B0604020202020204" pitchFamily="34" charset="0"/>
              </a:rPr>
              <a:t>Animal Health and Food Safety</a:t>
            </a:r>
          </a:p>
          <a:p>
            <a:pPr lvl="1"/>
            <a:r>
              <a:rPr lang="en-US" sz="2800" dirty="0">
                <a:latin typeface="Arial" panose="020B0604020202020204" pitchFamily="34" charset="0"/>
                <a:cs typeface="Arial" panose="020B0604020202020204" pitchFamily="34" charset="0"/>
              </a:rPr>
              <a:t>Environmental Health</a:t>
            </a:r>
          </a:p>
          <a:p>
            <a:pPr lvl="1"/>
            <a:r>
              <a:rPr lang="en-US" sz="2800" dirty="0">
                <a:latin typeface="Arial" panose="020B0604020202020204" pitchFamily="34" charset="0"/>
                <a:cs typeface="Arial" panose="020B0604020202020204" pitchFamily="34" charset="0"/>
              </a:rPr>
              <a:t>Occupational Health</a:t>
            </a:r>
          </a:p>
          <a:p>
            <a:pPr lvl="1"/>
            <a:r>
              <a:rPr lang="en-US" sz="2800" dirty="0">
                <a:latin typeface="Arial" panose="020B0604020202020204" pitchFamily="34" charset="0"/>
                <a:cs typeface="Arial" panose="020B0604020202020204" pitchFamily="34" charset="0"/>
              </a:rPr>
              <a:t>Community and Rural Development</a:t>
            </a:r>
          </a:p>
          <a:p>
            <a:pPr lvl="1"/>
            <a:r>
              <a:rPr lang="en-US" sz="2800" dirty="0">
                <a:latin typeface="Arial" panose="020B0604020202020204" pitchFamily="34" charset="0"/>
                <a:cs typeface="Arial" panose="020B0604020202020204" pitchFamily="34" charset="0"/>
              </a:rPr>
              <a:t>Economic Development</a:t>
            </a:r>
          </a:p>
          <a:p>
            <a:pPr lvl="1"/>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 xmlns:a16="http://schemas.microsoft.com/office/drawing/2014/main" id="{4F9C5861-7E54-46D1-9608-AF6B629D97BE}"/>
              </a:ext>
            </a:extLst>
          </p:cNvPr>
          <p:cNvSpPr/>
          <p:nvPr/>
        </p:nvSpPr>
        <p:spPr>
          <a:xfrm>
            <a:off x="6967331" y="2947226"/>
            <a:ext cx="4740965" cy="20448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472C4">
                    <a:lumMod val="75000"/>
                  </a:srgbClr>
                </a:solidFill>
                <a:latin typeface="Arial" panose="020B0604020202020204" pitchFamily="34" charset="0"/>
                <a:cs typeface="Arial" panose="020B0604020202020204" pitchFamily="34" charset="0"/>
              </a:rPr>
              <a:t>Antimicrobial Resistance</a:t>
            </a:r>
          </a:p>
          <a:p>
            <a:pPr algn="ctr"/>
            <a:r>
              <a:rPr lang="en-US" sz="2400" dirty="0">
                <a:solidFill>
                  <a:srgbClr val="4472C4">
                    <a:lumMod val="75000"/>
                  </a:srgbClr>
                </a:solidFill>
                <a:latin typeface="Arial" panose="020B0604020202020204" pitchFamily="34" charset="0"/>
                <a:cs typeface="Arial" panose="020B0604020202020204" pitchFamily="34" charset="0"/>
              </a:rPr>
              <a:t>Animal Waste Management</a:t>
            </a:r>
          </a:p>
          <a:p>
            <a:pPr algn="ctr"/>
            <a:r>
              <a:rPr lang="en-US" sz="2400" dirty="0">
                <a:solidFill>
                  <a:srgbClr val="4472C4">
                    <a:lumMod val="75000"/>
                  </a:srgbClr>
                </a:solidFill>
                <a:latin typeface="Arial" panose="020B0604020202020204" pitchFamily="34" charset="0"/>
                <a:cs typeface="Arial" panose="020B0604020202020204" pitchFamily="34" charset="0"/>
              </a:rPr>
              <a:t>Fate of contaminants in the environment</a:t>
            </a:r>
          </a:p>
          <a:p>
            <a:pPr algn="ctr"/>
            <a:r>
              <a:rPr lang="en-US" sz="2400" dirty="0">
                <a:solidFill>
                  <a:srgbClr val="4472C4">
                    <a:lumMod val="75000"/>
                  </a:srgbClr>
                </a:solidFill>
                <a:latin typeface="Arial" panose="020B0604020202020204" pitchFamily="34" charset="0"/>
                <a:cs typeface="Arial" panose="020B0604020202020204" pitchFamily="34" charset="0"/>
              </a:rPr>
              <a:t>Water Use and Management</a:t>
            </a:r>
          </a:p>
        </p:txBody>
      </p:sp>
      <p:sp>
        <p:nvSpPr>
          <p:cNvPr id="5" name="Rectangle 4">
            <a:extLst>
              <a:ext uri="{FF2B5EF4-FFF2-40B4-BE49-F238E27FC236}">
                <a16:creationId xmlns="" xmlns:a16="http://schemas.microsoft.com/office/drawing/2014/main" id="{D9D177F2-4FC2-4B94-A748-400D6D8C6E6E}"/>
              </a:ext>
            </a:extLst>
          </p:cNvPr>
          <p:cNvSpPr/>
          <p:nvPr/>
        </p:nvSpPr>
        <p:spPr>
          <a:xfrm>
            <a:off x="483704" y="5655365"/>
            <a:ext cx="11314044" cy="837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472C4">
                    <a:lumMod val="75000"/>
                  </a:srgbClr>
                </a:solidFill>
                <a:latin typeface="Arial" panose="020B0604020202020204" pitchFamily="34" charset="0"/>
                <a:cs typeface="Arial" panose="020B0604020202020204" pitchFamily="34" charset="0"/>
              </a:rPr>
              <a:t>PD/PI from Agricultural Economics or Environmental Sciences? </a:t>
            </a:r>
          </a:p>
        </p:txBody>
      </p:sp>
    </p:spTree>
    <p:extLst>
      <p:ext uri="{BB962C8B-B14F-4D97-AF65-F5344CB8AC3E}">
        <p14:creationId xmlns:p14="http://schemas.microsoft.com/office/powerpoint/2010/main" val="10802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943430" y="1111758"/>
            <a:ext cx="2343632" cy="2243191"/>
          </a:xfrm>
          <a:prstGeom prst="rect">
            <a:avLst/>
          </a:prstGeom>
        </p:spPr>
      </p:pic>
      <p:graphicFrame>
        <p:nvGraphicFramePr>
          <p:cNvPr id="7" name="Object 2">
            <a:hlinkClick r:id="" action="ppaction://ole?verb=0"/>
          </p:cNvPr>
          <p:cNvGraphicFramePr>
            <a:graphicFrameLocks/>
          </p:cNvGraphicFramePr>
          <p:nvPr>
            <p:extLst>
              <p:ext uri="{D42A27DB-BD31-4B8C-83A1-F6EECF244321}">
                <p14:modId xmlns:p14="http://schemas.microsoft.com/office/powerpoint/2010/main" val="559694659"/>
              </p:ext>
            </p:extLst>
          </p:nvPr>
        </p:nvGraphicFramePr>
        <p:xfrm>
          <a:off x="4300617" y="4948513"/>
          <a:ext cx="3581400" cy="1308100"/>
        </p:xfrm>
        <a:graphic>
          <a:graphicData uri="http://schemas.openxmlformats.org/presentationml/2006/ole">
            <mc:AlternateContent xmlns:mc="http://schemas.openxmlformats.org/markup-compatibility/2006">
              <mc:Choice xmlns:v="urn:schemas-microsoft-com:vml" Requires="v">
                <p:oleObj spid="_x0000_s8196" name="Clip" r:id="rId4" imgW="4604426" imgH="1848255" progId="MS_ClipArt_Gallery.2">
                  <p:embed/>
                </p:oleObj>
              </mc:Choice>
              <mc:Fallback>
                <p:oleObj name="Clip" r:id="rId4" imgW="4604426" imgH="184825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617" y="4948513"/>
                        <a:ext cx="3581400" cy="1308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8024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Purpose of the AFRI SAS RFA:</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1336430" y="1225689"/>
            <a:ext cx="9833317" cy="4524315"/>
          </a:xfrm>
          <a:prstGeom prst="rect">
            <a:avLst/>
          </a:prstGeom>
          <a:noFill/>
        </p:spPr>
        <p:txBody>
          <a:bodyPr wrap="square" rtlCol="0">
            <a:spAutoFit/>
          </a:bodyPr>
          <a:lstStyle/>
          <a:p>
            <a:r>
              <a:rPr lang="en-US" sz="3600" dirty="0" smtClean="0"/>
              <a:t>“Help transform U.S. food and agricultural systems to increase production in </a:t>
            </a:r>
            <a:r>
              <a:rPr lang="en-US" sz="3600" b="1" dirty="0" smtClean="0">
                <a:solidFill>
                  <a:srgbClr val="FF0000"/>
                </a:solidFill>
              </a:rPr>
              <a:t>sustainable </a:t>
            </a:r>
            <a:r>
              <a:rPr lang="en-US" sz="3600" dirty="0" smtClean="0"/>
              <a:t>ways as we approach a world population of 10 billion by 2050, and doing so in the context of diminishing land and water resources, changing climate and increasing frequency of extreme weather events, threats of outbreaks of diseases and pests, and challenges to human health and well-being.”</a:t>
            </a:r>
            <a:endParaRPr lang="en-US" sz="3600" dirty="0"/>
          </a:p>
        </p:txBody>
      </p:sp>
    </p:spTree>
    <p:extLst>
      <p:ext uri="{BB962C8B-B14F-4D97-AF65-F5344CB8AC3E}">
        <p14:creationId xmlns:p14="http://schemas.microsoft.com/office/powerpoint/2010/main" val="46600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fontScale="90000"/>
          </a:bodyPr>
          <a:lstStyle/>
          <a:p>
            <a:pPr algn="l"/>
            <a:r>
              <a:rPr lang="en-US" sz="4800" b="1" dirty="0" smtClean="0">
                <a:solidFill>
                  <a:srgbClr val="FF0000"/>
                </a:solidFill>
              </a:rPr>
              <a:t>Sustainable agriculture </a:t>
            </a:r>
            <a:r>
              <a:rPr lang="en-US" sz="4800" b="1" dirty="0" smtClean="0"/>
              <a:t>(7 U.S.C. 3103):</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815925" y="949639"/>
            <a:ext cx="10789920" cy="5078313"/>
          </a:xfrm>
          <a:prstGeom prst="rect">
            <a:avLst/>
          </a:prstGeom>
          <a:noFill/>
        </p:spPr>
        <p:txBody>
          <a:bodyPr wrap="square" rtlCol="0">
            <a:spAutoFit/>
          </a:bodyPr>
          <a:lstStyle/>
          <a:p>
            <a:r>
              <a:rPr lang="en-US" sz="3600" dirty="0" smtClean="0"/>
              <a:t>“</a:t>
            </a:r>
            <a:r>
              <a:rPr lang="en-US" sz="3200" dirty="0" smtClean="0"/>
              <a:t>Means: a combined system of plant and animal production practices having a site-specific application that will, over the long-term, achieve the following goals:</a:t>
            </a:r>
          </a:p>
          <a:p>
            <a:pPr marL="742950" indent="-742950">
              <a:buAutoNum type="arabicParenR"/>
            </a:pPr>
            <a:r>
              <a:rPr lang="en-US" sz="2800" dirty="0" smtClean="0"/>
              <a:t>Satisfy human food and fiber needs;</a:t>
            </a:r>
          </a:p>
          <a:p>
            <a:pPr marL="742950" indent="-742950">
              <a:buAutoNum type="arabicParenR"/>
            </a:pPr>
            <a:r>
              <a:rPr lang="en-US" sz="2800" dirty="0" smtClean="0"/>
              <a:t>Enhance environmental quality and the natural resource base upon which the agricultural economy depends; </a:t>
            </a:r>
          </a:p>
          <a:p>
            <a:pPr marL="742950" indent="-742950">
              <a:buAutoNum type="arabicParenR"/>
            </a:pPr>
            <a:r>
              <a:rPr lang="en-US" sz="2800" dirty="0" smtClean="0"/>
              <a:t>Make the most efficient use of nonrenewable resources and on-farm resources and integrate, where appropriate, natural biological cycles and controls;</a:t>
            </a:r>
          </a:p>
          <a:p>
            <a:pPr marL="742950" indent="-742950">
              <a:buAutoNum type="arabicParenR"/>
            </a:pPr>
            <a:r>
              <a:rPr lang="en-US" sz="2800" dirty="0" smtClean="0"/>
              <a:t>Sustain the economic viability of farm operations; and</a:t>
            </a:r>
          </a:p>
          <a:p>
            <a:pPr marL="742950" indent="-742950">
              <a:buAutoNum type="arabicParenR"/>
            </a:pPr>
            <a:r>
              <a:rPr lang="en-US" sz="2800" dirty="0" smtClean="0"/>
              <a:t>Enhance quality of life for farmers and society as a whole.”</a:t>
            </a:r>
            <a:endParaRPr lang="en-US" sz="2800" dirty="0"/>
          </a:p>
        </p:txBody>
      </p:sp>
    </p:spTree>
    <p:extLst>
      <p:ext uri="{BB962C8B-B14F-4D97-AF65-F5344CB8AC3E}">
        <p14:creationId xmlns:p14="http://schemas.microsoft.com/office/powerpoint/2010/main" val="1967621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Purpose of the AFRI SAS RFA:</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1336430" y="1225689"/>
            <a:ext cx="9833317" cy="1754326"/>
          </a:xfrm>
          <a:prstGeom prst="rect">
            <a:avLst/>
          </a:prstGeom>
          <a:noFill/>
        </p:spPr>
        <p:txBody>
          <a:bodyPr wrap="square" rtlCol="0">
            <a:spAutoFit/>
          </a:bodyPr>
          <a:lstStyle/>
          <a:p>
            <a:r>
              <a:rPr lang="en-US" sz="3600" dirty="0" smtClean="0"/>
              <a:t>“Must focus on approaches that promote </a:t>
            </a:r>
            <a:r>
              <a:rPr lang="en-US" sz="3600" b="1" dirty="0" smtClean="0">
                <a:solidFill>
                  <a:srgbClr val="FF0000"/>
                </a:solidFill>
              </a:rPr>
              <a:t>transformational changes </a:t>
            </a:r>
            <a:r>
              <a:rPr lang="en-US" sz="3600" dirty="0" smtClean="0"/>
              <a:t>in the U.S. food and agriculture system within the next </a:t>
            </a:r>
            <a:r>
              <a:rPr lang="en-US" sz="3600" b="1" dirty="0" smtClean="0">
                <a:solidFill>
                  <a:srgbClr val="FF0000"/>
                </a:solidFill>
              </a:rPr>
              <a:t>25 years</a:t>
            </a:r>
            <a:r>
              <a:rPr lang="en-US" sz="3600" dirty="0" smtClean="0"/>
              <a:t>.”</a:t>
            </a:r>
            <a:endParaRPr lang="en-US" sz="3600" dirty="0"/>
          </a:p>
        </p:txBody>
      </p:sp>
    </p:spTree>
    <p:extLst>
      <p:ext uri="{BB962C8B-B14F-4D97-AF65-F5344CB8AC3E}">
        <p14:creationId xmlns:p14="http://schemas.microsoft.com/office/powerpoint/2010/main" val="70967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Purpose of the AFRI SAS RFA:</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1336430" y="1225689"/>
            <a:ext cx="9833317" cy="3970318"/>
          </a:xfrm>
          <a:prstGeom prst="rect">
            <a:avLst/>
          </a:prstGeom>
          <a:noFill/>
        </p:spPr>
        <p:txBody>
          <a:bodyPr wrap="square" rtlCol="0">
            <a:spAutoFit/>
          </a:bodyPr>
          <a:lstStyle/>
          <a:p>
            <a:r>
              <a:rPr lang="en-US" sz="3600" dirty="0" smtClean="0"/>
              <a:t>“Applications that take a </a:t>
            </a:r>
            <a:r>
              <a:rPr lang="en-US" sz="3600" b="1" dirty="0" smtClean="0">
                <a:solidFill>
                  <a:srgbClr val="FF0000"/>
                </a:solidFill>
              </a:rPr>
              <a:t>systems approach</a:t>
            </a:r>
            <a:r>
              <a:rPr lang="en-US" sz="3600" dirty="0" smtClean="0"/>
              <a:t>, and that will significantly improve the supply of abundant, affordable, safe, nutritious, and accessible food, while providing sustainable opportunities for expansion of the </a:t>
            </a:r>
            <a:r>
              <a:rPr lang="en-US" sz="3600" dirty="0" err="1" smtClean="0"/>
              <a:t>bioeconomy</a:t>
            </a:r>
            <a:r>
              <a:rPr lang="en-US" sz="3600" dirty="0" smtClean="0"/>
              <a:t> through novel animal, crop, and forest products and supporting technologies.”</a:t>
            </a:r>
            <a:endParaRPr lang="en-US" sz="3600" dirty="0"/>
          </a:p>
        </p:txBody>
      </p:sp>
    </p:spTree>
    <p:extLst>
      <p:ext uri="{BB962C8B-B14F-4D97-AF65-F5344CB8AC3E}">
        <p14:creationId xmlns:p14="http://schemas.microsoft.com/office/powerpoint/2010/main" val="194707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64" y="98469"/>
            <a:ext cx="9144000" cy="851170"/>
          </a:xfrm>
        </p:spPr>
        <p:txBody>
          <a:bodyPr>
            <a:normAutofit/>
          </a:bodyPr>
          <a:lstStyle/>
          <a:p>
            <a:pPr algn="l"/>
            <a:r>
              <a:rPr lang="en-US" sz="4800" b="1" dirty="0" smtClean="0"/>
              <a:t>Agricultural Systems:</a:t>
            </a:r>
            <a:endParaRPr lang="en-US" sz="4800" b="1" dirty="0"/>
          </a:p>
        </p:txBody>
      </p:sp>
      <p:sp>
        <p:nvSpPr>
          <p:cNvPr id="4" name="Rectangle 3"/>
          <p:cNvSpPr/>
          <p:nvPr/>
        </p:nvSpPr>
        <p:spPr>
          <a:xfrm>
            <a:off x="0" y="6443003"/>
            <a:ext cx="12192000" cy="414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1303000" y="0"/>
            <a:ext cx="889000" cy="850900"/>
          </a:xfrm>
          <a:prstGeom prst="rect">
            <a:avLst/>
          </a:prstGeom>
        </p:spPr>
      </p:pic>
      <p:sp>
        <p:nvSpPr>
          <p:cNvPr id="3" name="TextBox 2"/>
          <p:cNvSpPr txBox="1"/>
          <p:nvPr/>
        </p:nvSpPr>
        <p:spPr>
          <a:xfrm flipH="1">
            <a:off x="351692" y="949639"/>
            <a:ext cx="11254153" cy="3847207"/>
          </a:xfrm>
          <a:prstGeom prst="rect">
            <a:avLst/>
          </a:prstGeom>
          <a:noFill/>
        </p:spPr>
        <p:txBody>
          <a:bodyPr wrap="square" rtlCol="0">
            <a:spAutoFit/>
          </a:bodyPr>
          <a:lstStyle/>
          <a:p>
            <a:r>
              <a:rPr lang="en-US" sz="3600" dirty="0" smtClean="0"/>
              <a:t>“</a:t>
            </a:r>
            <a:r>
              <a:rPr lang="en-US" sz="3200" dirty="0" smtClean="0"/>
              <a:t>Are inclusive of value chains from </a:t>
            </a:r>
            <a:r>
              <a:rPr lang="en-US" sz="3200" b="1" dirty="0" smtClean="0">
                <a:solidFill>
                  <a:srgbClr val="FF0000"/>
                </a:solidFill>
              </a:rPr>
              <a:t>production to consumption </a:t>
            </a:r>
            <a:r>
              <a:rPr lang="en-US" sz="3200" dirty="0" smtClean="0"/>
              <a:t>for food or other products from farms, ranches, and managed forests across the rural-urban continuum from conventional open-fields to controlled production in built environments.”</a:t>
            </a:r>
          </a:p>
          <a:p>
            <a:endParaRPr lang="en-US" sz="1600" dirty="0"/>
          </a:p>
          <a:p>
            <a:r>
              <a:rPr lang="en-US" sz="3200" dirty="0" smtClean="0"/>
              <a:t>”Consideration must be given for how new strategies or other technical interventions may alter many factors involved in the conduct of the system.”</a:t>
            </a:r>
          </a:p>
        </p:txBody>
      </p:sp>
    </p:spTree>
    <p:extLst>
      <p:ext uri="{BB962C8B-B14F-4D97-AF65-F5344CB8AC3E}">
        <p14:creationId xmlns:p14="http://schemas.microsoft.com/office/powerpoint/2010/main" val="189858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05.028 Toolbox PPT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505.028 Toolbox PPT Template 1a" id="{290C1A02-6506-3441-86E5-801BCFDD210D}" vid="{8B9A0CD9-D029-FC40-99E9-4A0F9DC7B00A}"/>
    </a:ext>
  </a:extLst>
</a:theme>
</file>

<file path=ppt/theme/theme3.xml><?xml version="1.0" encoding="utf-8"?>
<a:theme xmlns:a="http://schemas.openxmlformats.org/drawingml/2006/main" name="Branded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05.028 Toolbox PPT Template 1a" id="{290C1A02-6506-3441-86E5-801BCFDD210D}" vid="{65CE15B3-DEAD-7D4A-AE13-7FF4CC674FD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2907</Words>
  <Application>Microsoft Macintosh PowerPoint</Application>
  <PresentationFormat>Widescreen</PresentationFormat>
  <Paragraphs>339</Paragraphs>
  <Slides>45</Slides>
  <Notes>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61" baseType="lpstr">
      <vt:lpstr>Arial Narrow</vt:lpstr>
      <vt:lpstr>Calibri</vt:lpstr>
      <vt:lpstr>Calibri Light</vt:lpstr>
      <vt:lpstr>ＭＳ Ｐゴシック</vt:lpstr>
      <vt:lpstr>Times New Roman</vt:lpstr>
      <vt:lpstr>URW Grotesk</vt:lpstr>
      <vt:lpstr>URW Grotesk T Light</vt:lpstr>
      <vt:lpstr>URWGroteskConBol</vt:lpstr>
      <vt:lpstr>URWGroteskConLig</vt:lpstr>
      <vt:lpstr>URWGroteskTLig</vt:lpstr>
      <vt:lpstr>Arial</vt:lpstr>
      <vt:lpstr>Office Theme</vt:lpstr>
      <vt:lpstr>1505.028 Toolbox PPT Template 1</vt:lpstr>
      <vt:lpstr>Branded Content Slide</vt:lpstr>
      <vt:lpstr>1_Office Theme</vt:lpstr>
      <vt:lpstr>Clip</vt:lpstr>
      <vt:lpstr>Overview 2018 USDA NIFA AFRI Sustainable Agricultural Systems RFA</vt:lpstr>
      <vt:lpstr>AFRI webinars:</vt:lpstr>
      <vt:lpstr>PowerPoint Presentation</vt:lpstr>
      <vt:lpstr>Be Strategic:</vt:lpstr>
      <vt:lpstr>Purpose of the AFRI SAS RFA:</vt:lpstr>
      <vt:lpstr>Sustainable agriculture (7 U.S.C. 3103):</vt:lpstr>
      <vt:lpstr>Purpose of the AFRI SAS RFA:</vt:lpstr>
      <vt:lpstr>Purpose of the AFRI SAS RFA:</vt:lpstr>
      <vt:lpstr>Agricultural Systems:</vt:lpstr>
      <vt:lpstr>Agricultural Systems:</vt:lpstr>
      <vt:lpstr>Purpose of the AFRI SAS RFA:</vt:lpstr>
      <vt:lpstr>Program Description:</vt:lpstr>
      <vt:lpstr>Indirect Costs:</vt:lpstr>
      <vt:lpstr>Program Description:</vt:lpstr>
      <vt:lpstr>Letters of Intent format (page 10):</vt:lpstr>
      <vt:lpstr>Letters of Intent (AFRI website):</vt:lpstr>
      <vt:lpstr>Program Contacts:</vt:lpstr>
      <vt:lpstr>Must address one or more of the following 25-year goals (page 8 &amp; 9):</vt:lpstr>
      <vt:lpstr>Additional Information (must include):</vt:lpstr>
      <vt:lpstr>External Evaluators:</vt:lpstr>
      <vt:lpstr>Additional Information (must include):</vt:lpstr>
      <vt:lpstr>Additional Information (must include):</vt:lpstr>
      <vt:lpstr>Collaborators</vt:lpstr>
      <vt:lpstr>Transdisciplinary Approaches</vt:lpstr>
      <vt:lpstr>Extension (page 10)</vt:lpstr>
      <vt:lpstr>Education (page 10-11)</vt:lpstr>
      <vt:lpstr>PowerPoint Presentation</vt:lpstr>
      <vt:lpstr>PowerPoint Presentation</vt:lpstr>
      <vt:lpstr>PowerPoint Presentation</vt:lpstr>
      <vt:lpstr>PowerPoint Presentation</vt:lpstr>
      <vt:lpstr>Questions?</vt:lpstr>
      <vt:lpstr>Healthy Food Retail Initiatives:  Improving Food Access, Availability, and Security  </vt:lpstr>
      <vt:lpstr>How Healthy Food Retail Initiatives Fit into AFRI RFA Priorities</vt:lpstr>
      <vt:lpstr>Examples of Programmatic Efforts</vt:lpstr>
      <vt:lpstr>PowerPoint Presentation</vt:lpstr>
      <vt:lpstr>The CaRBON Solution</vt:lpstr>
      <vt:lpstr>Camelina Innovation Hubs</vt:lpstr>
      <vt:lpstr>PowerPoint Presentation</vt:lpstr>
      <vt:lpstr>Partnering with Food Supply Chain Led Sustainability Initiatives</vt:lpstr>
      <vt:lpstr>NSF Funded A Virtual Center Enabling Graduate Student Innovations in Food, Energy, and Water</vt:lpstr>
      <vt:lpstr>PowerPoint Presentation</vt:lpstr>
      <vt:lpstr>2018 USDA NIFA AFRI Sustainable Agricultural Systems </vt:lpstr>
      <vt:lpstr>BACKGROUND</vt:lpstr>
      <vt:lpstr>Environmental and Community Sustainability of Expanded Poultry Operations in Eastern Nebraska</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Project  (include Multistate Number)</dc:title>
  <dc:creator>Deb Hamernik</dc:creator>
  <cp:lastModifiedBy>Deb Hamernik</cp:lastModifiedBy>
  <cp:revision>81</cp:revision>
  <dcterms:created xsi:type="dcterms:W3CDTF">2018-04-28T20:29:54Z</dcterms:created>
  <dcterms:modified xsi:type="dcterms:W3CDTF">2018-05-09T18:05:24Z</dcterms:modified>
</cp:coreProperties>
</file>